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9" r:id="rId2"/>
    <p:sldId id="322" r:id="rId3"/>
    <p:sldId id="346" r:id="rId4"/>
    <p:sldId id="335" r:id="rId5"/>
    <p:sldId id="347" r:id="rId6"/>
    <p:sldId id="338" r:id="rId7"/>
    <p:sldId id="325" r:id="rId8"/>
    <p:sldId id="340" r:id="rId9"/>
    <p:sldId id="317" r:id="rId10"/>
    <p:sldId id="318" r:id="rId11"/>
    <p:sldId id="288" r:id="rId12"/>
    <p:sldId id="321" r:id="rId13"/>
    <p:sldId id="328" r:id="rId14"/>
    <p:sldId id="350" r:id="rId15"/>
    <p:sldId id="348" r:id="rId16"/>
    <p:sldId id="323" r:id="rId17"/>
    <p:sldId id="285" r:id="rId18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  <a:srgbClr val="E583F9"/>
    <a:srgbClr val="E994FA"/>
    <a:srgbClr val="F2C0FC"/>
    <a:srgbClr val="FBECFE"/>
    <a:srgbClr val="FCF4FE"/>
    <a:srgbClr val="005DA2"/>
    <a:srgbClr val="0070C0"/>
    <a:srgbClr val="808080"/>
    <a:srgbClr val="FA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9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9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573FFA98-E176-4A6D-AC4E-4192ED6DACBA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70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5559" cy="50267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40"/>
            <a:ext cx="2985559" cy="50267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DD58F530-05F7-440E-84AC-BFCCF3A0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7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6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38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30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2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9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4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0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0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2D14-F9FE-C98F-A662-C5B42B431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38F9C-ECF8-49E8-498B-EE986F21C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53F63-3BD5-0220-D547-52957653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C7E6-9627-4DA4-AE2D-A511500410C6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89388-24D0-C963-BDD0-D91D1C24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3D9AB-3861-5C6D-0622-D7E666CF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A3B7-7323-CD7F-35B0-F56A0382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A20B0-AA7A-17C1-8C58-1CC8FC390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E571-24ED-7278-C3C2-72BC82ED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F053-6879-4459-9298-F45BAB8A3E58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D3392-EA8B-EE2C-C283-901589E7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83DB-EE55-5B41-FD43-777FD4BA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47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19B9-65B6-116B-3854-E7CD491B9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BB0A3-FF68-2D7C-DBC5-F63D7E782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3BE6-E8F8-E8B6-E1BC-D5C4A6D7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13AB-3D8B-4A0F-A316-01585EFB70BF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D012-209C-ED9C-680D-05B9CE08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F856-11CA-0D89-DC22-924354BE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6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B77E19A-4F1C-5A4F-87B7-062033D66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3FEB-097D-4056-8C0F-876C8DE8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520A-7049-90CC-EAA4-F320933A6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99E4A-9003-ACB9-EA49-E5888E66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B55C-DF3C-4024-A002-FDC418280FF5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B4322-6833-78EF-5B21-C63C748C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00CAF-262A-39C3-D962-B9325CB7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40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541B-B0EF-C67A-EDEA-764FFC34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7982-F9CD-FE2E-8ED7-580EA379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43BC-B5B8-52D6-056F-9131F719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BCAA-143A-44D2-A24B-B2C9233359BD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E2A3F-9E6D-9F87-C29D-692950EF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9DD7D-1FEE-3D52-ED43-16CED006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4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2E3E-8412-5CA7-92C9-4653808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967E-AB79-E5D5-678A-131A235D1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F7478-F85B-664F-86D4-6AEA777C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2217C-8E33-BDAB-FC06-5E32CCA1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89D-0BBA-4924-A4F7-3AF0B8C2E476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AC9CE-417B-CD22-7A8D-A93C75BD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4A708-81BA-710E-7A0E-20D79FF1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A110-17EB-EC7F-F013-0E5AC8D1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915B1-BC81-A266-0100-2BC419EF2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9F318-F041-EF87-B668-E5FC684D6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269EF-CE0B-1DD4-82F2-AA02C135B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E0C32-F4FF-ADB2-06FF-B3E3848D0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88F6F-94FD-40E1-8E60-B924ED7E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6E42-BF64-4215-87F5-28A9E76AE70E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739A0-E3C1-CA20-0BE0-DE415DB6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FEAA1-9885-46E1-D117-E18FBE2A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0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86CA-5E0D-0BEC-208E-C6C10463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01565-C7B0-C57F-E5C9-E1CE15DE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0E3-F0C0-4E58-8350-EC7D747D20C3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F24A0-894A-A7E6-F8BB-7FA98A8A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86941-FF6A-3BE8-2B73-F53C7E72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8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294A1-8AFD-46FC-AE7D-5E52F37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81BE-3D02-4BC1-B45C-82FDD17B1B4F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045F2-BA4F-1D1C-DBF6-A8D782CA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A8F6-E26C-BCE1-A4A2-BA1E8698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72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F689-BF02-9528-C29D-E9423AC9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7479-3B23-84D7-DFD0-B4C98BC7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9534A-B4B3-6A99-C362-5AC153A92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85A26-C25D-CF25-2343-A49E453F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527D-D6C6-4BED-9BB5-F96301F25967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8578E-E4A0-FBAE-2A8B-60EF1F62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28FA5-DA50-7420-55FE-EB2C870C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8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EBE4-70B4-4F1E-A6D1-4C96E919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F1BE6-F7D4-CEC5-6716-6E9FDEB4E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2B19F-3A03-A532-D4F7-AFB0B585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EEDA-D1C1-2EDD-7A79-82D629CD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62DE-7B50-4627-9BE0-A84A91A85DC0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31178-BED6-F0EF-B7AB-C2B04590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F7B9E-D339-224D-BC1B-D109D0A8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19170-9009-3A60-0F47-0A51CAE4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DEBE1-778B-9004-9C4F-66F23B145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E3657-D350-EA83-D5DE-CE734FADB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5246-80EA-4849-B3C3-F5D9A8727CB9}" type="datetime1">
              <a:rPr lang="en-GB" smtClean="0"/>
              <a:t>08/11/2023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169C6-A8A0-5C62-1688-2C7653AA5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ED3AF-9C68-E366-6732-547777F6D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10B0-41F5-4DF8-9E5D-82F1CF4F0B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62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79AA8-ABF5-8E4D-8D92-06B5C731E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8" y="310985"/>
            <a:ext cx="6333234" cy="10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50FC4-4459-BD47-A8D5-072CBBBAE060}"/>
              </a:ext>
            </a:extLst>
          </p:cNvPr>
          <p:cNvSpPr txBox="1"/>
          <p:nvPr/>
        </p:nvSpPr>
        <p:spPr>
          <a:xfrm>
            <a:off x="2024009" y="2454077"/>
            <a:ext cx="8011608" cy="1921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GB" sz="3000" b="1" dirty="0">
                <a:latin typeface="+mj-lt"/>
                <a:cs typeface="Calibri" panose="020F0502020204030204" pitchFamily="34" charset="0"/>
              </a:rPr>
              <a:t>DNA damage models of different complexity levels do not predict fundamental differences in the  induction or repair of damage</a:t>
            </a:r>
            <a:endParaRPr lang="en-US" sz="30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4C04C0D-0375-DE4E-A143-F88C4880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090" y="2150392"/>
            <a:ext cx="1179012" cy="117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0514B-FC8B-394F-ABB0-43EEA4408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889" y="3429248"/>
            <a:ext cx="1188920" cy="1188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F8D2DC-5C01-C74C-BE73-04D663CF3C1E}"/>
              </a:ext>
            </a:extLst>
          </p:cNvPr>
          <p:cNvSpPr txBox="1"/>
          <p:nvPr/>
        </p:nvSpPr>
        <p:spPr>
          <a:xfrm>
            <a:off x="4794137" y="4535313"/>
            <a:ext cx="2603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Shannon Thompson</a:t>
            </a:r>
          </a:p>
          <a:p>
            <a:pPr algn="ctr"/>
            <a:r>
              <a:rPr lang="en-US" sz="2000" dirty="0">
                <a:latin typeface="+mj-lt"/>
              </a:rPr>
              <a:t>9</a:t>
            </a:r>
            <a:r>
              <a:rPr lang="en-US" sz="2000" baseline="30000" dirty="0">
                <a:latin typeface="+mj-lt"/>
              </a:rPr>
              <a:t>th</a:t>
            </a:r>
            <a:r>
              <a:rPr lang="en-US" sz="2000" dirty="0">
                <a:latin typeface="+mj-lt"/>
              </a:rPr>
              <a:t> November 2023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99A4B6-8BC3-6D61-A013-84A223445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41" y="5953317"/>
            <a:ext cx="4547539" cy="9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9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538429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Double strand break distribution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F40261-266A-BBAA-96A5-74DBE51A8B7F}"/>
              </a:ext>
            </a:extLst>
          </p:cNvPr>
          <p:cNvSpPr txBox="1"/>
          <p:nvPr/>
        </p:nvSpPr>
        <p:spPr>
          <a:xfrm>
            <a:off x="557959" y="5251437"/>
            <a:ext cx="7907571" cy="1225868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Differences due to nuclear geometry, more defined at higher LETs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Changes in DSB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positions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at close separations could</a:t>
            </a:r>
            <a:r>
              <a:rPr lang="en-GB" sz="2200" dirty="0">
                <a:solidFill>
                  <a:prstClr val="black"/>
                </a:solidFill>
              </a:rPr>
              <a:t> impact misrepair probability and biological response </a:t>
            </a:r>
            <a:endParaRPr lang="en-GB" sz="2200" b="1" dirty="0">
              <a:solidFill>
                <a:prstClr val="blac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476792-5177-93AA-6AB8-27F257984DEA}"/>
              </a:ext>
            </a:extLst>
          </p:cNvPr>
          <p:cNvGrpSpPr/>
          <p:nvPr/>
        </p:nvGrpSpPr>
        <p:grpSpPr>
          <a:xfrm>
            <a:off x="151352" y="1018243"/>
            <a:ext cx="5593616" cy="4049683"/>
            <a:chOff x="646365" y="906918"/>
            <a:chExt cx="5593616" cy="4049683"/>
          </a:xfrm>
        </p:grpSpPr>
        <p:pic>
          <p:nvPicPr>
            <p:cNvPr id="37" name="Picture 36" descr="A graph of different colored circles and dots&#10;&#10;Description automatically generated">
              <a:extLst>
                <a:ext uri="{FF2B5EF4-FFF2-40B4-BE49-F238E27FC236}">
                  <a16:creationId xmlns:a16="http://schemas.microsoft.com/office/drawing/2014/main" id="{E3E63507-FAFC-912E-62BD-AEED8742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81" y="906918"/>
              <a:ext cx="5400000" cy="404968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9F6559-A455-ABD8-2934-59056FB9F873}"/>
                </a:ext>
              </a:extLst>
            </p:cNvPr>
            <p:cNvSpPr txBox="1"/>
            <p:nvPr/>
          </p:nvSpPr>
          <p:spPr>
            <a:xfrm>
              <a:off x="646365" y="906918"/>
              <a:ext cx="4066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32C23D-AAE9-9E24-C43E-BC7E34C3454E}"/>
              </a:ext>
            </a:extLst>
          </p:cNvPr>
          <p:cNvGrpSpPr/>
          <p:nvPr/>
        </p:nvGrpSpPr>
        <p:grpSpPr>
          <a:xfrm>
            <a:off x="6378928" y="1003903"/>
            <a:ext cx="5400000" cy="4074297"/>
            <a:chOff x="6294108" y="906918"/>
            <a:chExt cx="5400000" cy="4074297"/>
          </a:xfrm>
        </p:grpSpPr>
        <p:pic>
          <p:nvPicPr>
            <p:cNvPr id="10" name="Picture 9" descr="A graph of a number of objects&#10;&#10;Description automatically generated with medium confidence">
              <a:extLst>
                <a:ext uri="{FF2B5EF4-FFF2-40B4-BE49-F238E27FC236}">
                  <a16:creationId xmlns:a16="http://schemas.microsoft.com/office/drawing/2014/main" id="{AB094EC1-0395-EBA2-A970-EB180A984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108" y="931532"/>
              <a:ext cx="5400000" cy="4049683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8B6F4C-3D6B-AE6F-875C-DBB4A800E795}"/>
                </a:ext>
              </a:extLst>
            </p:cNvPr>
            <p:cNvSpPr txBox="1"/>
            <p:nvPr/>
          </p:nvSpPr>
          <p:spPr>
            <a:xfrm>
              <a:off x="6294108" y="906918"/>
              <a:ext cx="141011" cy="4206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445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526849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Double strand break complexity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C0CD3-1CE8-A6DB-A37A-1FEB0C613B5C}"/>
              </a:ext>
            </a:extLst>
          </p:cNvPr>
          <p:cNvSpPr txBox="1"/>
          <p:nvPr/>
        </p:nvSpPr>
        <p:spPr>
          <a:xfrm>
            <a:off x="240637" y="4653625"/>
            <a:ext cx="5147941" cy="1225868"/>
          </a:xfrm>
          <a:prstGeom prst="round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 DSBs more difficult to repair </a:t>
            </a:r>
          </a:p>
          <a:p>
            <a:pPr lvl="0" algn="ctr"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impact </a:t>
            </a:r>
            <a:r>
              <a:rPr lang="en-GB" sz="2200" dirty="0">
                <a:solidFill>
                  <a:prstClr val="black"/>
                </a:solidFill>
              </a:rPr>
              <a:t>misrepair probability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biological response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2742B-0824-F6ED-75ED-BC522C0E32D1}"/>
              </a:ext>
            </a:extLst>
          </p:cNvPr>
          <p:cNvGrpSpPr/>
          <p:nvPr/>
        </p:nvGrpSpPr>
        <p:grpSpPr>
          <a:xfrm>
            <a:off x="108400" y="978507"/>
            <a:ext cx="5236954" cy="3442085"/>
            <a:chOff x="0" y="0"/>
            <a:chExt cx="4605237" cy="3146994"/>
          </a:xfrm>
        </p:grpSpPr>
        <p:pic>
          <p:nvPicPr>
            <p:cNvPr id="9" name="Picture 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9467492-09CC-A490-E1AE-8C807EF4B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82160" cy="1619885"/>
            </a:xfrm>
            <a:prstGeom prst="rect">
              <a:avLst/>
            </a:prstGeom>
          </p:spPr>
        </p:pic>
        <p:pic>
          <p:nvPicPr>
            <p:cNvPr id="10" name="Picture 9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7DC1B842-6478-071B-439E-DDAEF9B9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2" y="1563304"/>
              <a:ext cx="4587875" cy="158369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46106B-DBAE-4D70-0493-755688F2276F}"/>
              </a:ext>
            </a:extLst>
          </p:cNvPr>
          <p:cNvSpPr txBox="1"/>
          <p:nvPr/>
        </p:nvSpPr>
        <p:spPr>
          <a:xfrm>
            <a:off x="6917632" y="4532913"/>
            <a:ext cx="4640326" cy="1225868"/>
          </a:xfrm>
          <a:prstGeom prst="round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DSB yield have different DSB complexities 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different biological response predicted?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474A2-F3EE-F825-9DA8-FDDD02BD6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63" y="603625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4467377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Double strand break repair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21B07-FDBA-044D-73C3-7B7CBDED118B}"/>
              </a:ext>
            </a:extLst>
          </p:cNvPr>
          <p:cNvSpPr txBox="1"/>
          <p:nvPr/>
        </p:nvSpPr>
        <p:spPr>
          <a:xfrm>
            <a:off x="6312358" y="1202384"/>
            <a:ext cx="5147941" cy="2724150"/>
          </a:xfrm>
          <a:prstGeom prst="round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Simulated repair of DSB damage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Small differences in the fraction of misrepaired DSBs, increases with LET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Impact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formation of lethal chromosome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 aberrations?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A4864-165E-3850-BD99-D494A13C3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4" y="1202384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3BEE5D-E995-4AA0-A4BB-BBA186D18ACB}"/>
              </a:ext>
            </a:extLst>
          </p:cNvPr>
          <p:cNvSpPr txBox="1"/>
          <p:nvPr/>
        </p:nvSpPr>
        <p:spPr>
          <a:xfrm>
            <a:off x="402308" y="5126669"/>
            <a:ext cx="11057049" cy="476726"/>
          </a:xfrm>
          <a:prstGeom prst="round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200" noProof="0" dirty="0">
                <a:solidFill>
                  <a:prstClr val="black"/>
                </a:solidFill>
                <a:latin typeface="Calibri" panose="020F0502020204030204"/>
              </a:rPr>
              <a:t>Models predict similar trends in aberration yields despite varying levels of simulation detail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4241161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>
                <a:solidFill>
                  <a:srgbClr val="D9222A"/>
                </a:solidFill>
              </a:rPr>
              <a:t>Chromosome aberrations</a:t>
            </a:r>
            <a:endParaRPr lang="en-US" sz="3000" b="1" dirty="0">
              <a:solidFill>
                <a:srgbClr val="D9222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DA9-86EC-9512-558C-E66A9B9C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19" y="1076669"/>
            <a:ext cx="5400000" cy="405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F0EB9-B838-18A1-0183-9BB3C0159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68" y="1076669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543861-FA55-56C9-E8A2-EC9041B290A6}"/>
              </a:ext>
            </a:extLst>
          </p:cNvPr>
          <p:cNvSpPr/>
          <p:nvPr/>
        </p:nvSpPr>
        <p:spPr>
          <a:xfrm>
            <a:off x="76860" y="172735"/>
            <a:ext cx="715798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Alpha and carbon ion exposures – DSB yield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63848-72F0-A29A-AC03-79677EB552A5}"/>
              </a:ext>
            </a:extLst>
          </p:cNvPr>
          <p:cNvSpPr txBox="1"/>
          <p:nvPr/>
        </p:nvSpPr>
        <p:spPr>
          <a:xfrm>
            <a:off x="6095999" y="1112683"/>
            <a:ext cx="5399999" cy="2724150"/>
          </a:xfrm>
          <a:prstGeom prst="round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agreement in predicted damage for models optimised 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proton irradiations</a:t>
            </a:r>
          </a:p>
          <a:p>
            <a:pPr lvl="0">
              <a:defRPr/>
            </a:pPr>
            <a:endParaRPr lang="en-GB" sz="22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 LET: 2-188 keV/µm</a:t>
            </a:r>
          </a:p>
          <a:p>
            <a:pPr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Carbon LET: 12-142 keV/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µm</a:t>
            </a:r>
          </a:p>
          <a:p>
            <a:pPr lvl="0"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Predicted similar trends in DSB yields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192670-CC7D-8E0F-0534-92015469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09" y="1112683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8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3B01C9-CE24-4704-DA4E-E499F3BCD8D7}"/>
              </a:ext>
            </a:extLst>
          </p:cNvPr>
          <p:cNvSpPr/>
          <p:nvPr/>
        </p:nvSpPr>
        <p:spPr>
          <a:xfrm>
            <a:off x="76860" y="172735"/>
            <a:ext cx="9848209" cy="964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Alpha and carbon ion exposures – chromosome aberrations</a:t>
            </a:r>
          </a:p>
          <a:p>
            <a:pPr>
              <a:lnSpc>
                <a:spcPts val="3380"/>
              </a:lnSpc>
            </a:pPr>
            <a:endParaRPr lang="en-US" sz="3000" b="1" dirty="0">
              <a:solidFill>
                <a:srgbClr val="D9222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F7CDD-9D1C-3CAE-2198-8ABF41DBF41B}"/>
              </a:ext>
            </a:extLst>
          </p:cNvPr>
          <p:cNvSpPr txBox="1"/>
          <p:nvPr/>
        </p:nvSpPr>
        <p:spPr>
          <a:xfrm>
            <a:off x="5961508" y="903050"/>
            <a:ext cx="5400000" cy="4597003"/>
          </a:xfrm>
          <a:prstGeom prst="round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prstClr val="black"/>
                </a:solidFill>
              </a:rPr>
              <a:t>Predicted similar trends in chromosome aberrations across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 radiation exposures</a:t>
            </a:r>
          </a:p>
          <a:p>
            <a:pPr lvl="0">
              <a:defRPr/>
            </a:pPr>
            <a:endParaRPr lang="en-GB" sz="2200" noProof="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Over predicted compared to experimental literature but could be brought into better agreement</a:t>
            </a:r>
          </a:p>
          <a:p>
            <a:pPr lvl="0">
              <a:defRPr/>
            </a:pPr>
            <a:endParaRPr lang="en-GB" sz="2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200" b="1" dirty="0">
                <a:solidFill>
                  <a:prstClr val="black"/>
                </a:solidFill>
              </a:rPr>
              <a:t>More complex models do not predict fundamental differences in damage</a:t>
            </a:r>
          </a:p>
          <a:p>
            <a:pPr>
              <a:defRPr/>
            </a:pPr>
            <a:endParaRPr lang="en-GB" sz="22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200" b="1" dirty="0">
                <a:solidFill>
                  <a:prstClr val="black"/>
                </a:solidFill>
              </a:rPr>
              <a:t>Simpler models can be optimised to have a similar predictive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4748B-3947-F5B8-2365-D27949B5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4" y="1176552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170758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Summary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BE21D4-A0C2-77B5-6F87-518125D439EB}"/>
              </a:ext>
            </a:extLst>
          </p:cNvPr>
          <p:cNvSpPr/>
          <p:nvPr/>
        </p:nvSpPr>
        <p:spPr>
          <a:xfrm>
            <a:off x="848588" y="1123918"/>
            <a:ext cx="2944597" cy="176675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88" tIns="151455" rIns="144288" bIns="15145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Optimised damage models 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Proton DSB yield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ECE2EC-C7F1-50C7-2D51-77E10F583DD2}"/>
              </a:ext>
            </a:extLst>
          </p:cNvPr>
          <p:cNvGrpSpPr/>
          <p:nvPr/>
        </p:nvGrpSpPr>
        <p:grpSpPr>
          <a:xfrm>
            <a:off x="3778782" y="1122118"/>
            <a:ext cx="3623654" cy="1766758"/>
            <a:chOff x="3791385" y="1323613"/>
            <a:chExt cx="3623654" cy="176675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05BDB87-B4A9-0AD3-3677-0CA42EC09182}"/>
                </a:ext>
              </a:extLst>
            </p:cNvPr>
            <p:cNvSpPr/>
            <p:nvPr/>
          </p:nvSpPr>
          <p:spPr>
            <a:xfrm>
              <a:off x="3791385" y="2161272"/>
              <a:ext cx="646657" cy="91440"/>
            </a:xfrm>
            <a:custGeom>
              <a:avLst/>
              <a:gdLst>
                <a:gd name="connsiteX0" fmla="*/ 0 w 646657"/>
                <a:gd name="connsiteY0" fmla="*/ 45720 h 91440"/>
                <a:gd name="connsiteX1" fmla="*/ 646657 w 646657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657" h="91440">
                  <a:moveTo>
                    <a:pt x="0" y="45720"/>
                  </a:moveTo>
                  <a:lnTo>
                    <a:pt x="646657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9097" tIns="42333" rIns="319098" bIns="42335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9D4713-47DB-B376-E9F0-89EF4A92A1B6}"/>
                </a:ext>
              </a:extLst>
            </p:cNvPr>
            <p:cNvSpPr/>
            <p:nvPr/>
          </p:nvSpPr>
          <p:spPr>
            <a:xfrm>
              <a:off x="4470442" y="1323613"/>
              <a:ext cx="2944597" cy="1766758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2688"/>
                <a:satOff val="2608"/>
                <a:lumOff val="-2079"/>
                <a:alphaOff val="0"/>
              </a:schemeClr>
            </a:fillRef>
            <a:effectRef idx="0">
              <a:schemeClr val="accent2">
                <a:hueOff val="22688"/>
                <a:satOff val="2608"/>
                <a:lumOff val="-2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88" tIns="151455" rIns="144288" bIns="151455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Predicted biological response 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Impact of complexity and distribution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E4CD07-9A4D-2A9C-B5C0-7CD3ACBEDE07}"/>
              </a:ext>
            </a:extLst>
          </p:cNvPr>
          <p:cNvGrpSpPr/>
          <p:nvPr/>
        </p:nvGrpSpPr>
        <p:grpSpPr>
          <a:xfrm>
            <a:off x="834185" y="2888876"/>
            <a:ext cx="8730410" cy="2454338"/>
            <a:chOff x="834185" y="3088571"/>
            <a:chExt cx="8730410" cy="24543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AF1F45-1D6E-E672-D649-76A5C0D50EE8}"/>
                </a:ext>
              </a:extLst>
            </p:cNvPr>
            <p:cNvSpPr/>
            <p:nvPr/>
          </p:nvSpPr>
          <p:spPr>
            <a:xfrm>
              <a:off x="2320886" y="3088571"/>
              <a:ext cx="7243709" cy="646657"/>
            </a:xfrm>
            <a:custGeom>
              <a:avLst/>
              <a:gdLst>
                <a:gd name="connsiteX0" fmla="*/ 7243709 w 7243709"/>
                <a:gd name="connsiteY0" fmla="*/ 0 h 646657"/>
                <a:gd name="connsiteX1" fmla="*/ 7243709 w 7243709"/>
                <a:gd name="connsiteY1" fmla="*/ 340428 h 646657"/>
                <a:gd name="connsiteX2" fmla="*/ 0 w 7243709"/>
                <a:gd name="connsiteY2" fmla="*/ 340428 h 646657"/>
                <a:gd name="connsiteX3" fmla="*/ 0 w 7243709"/>
                <a:gd name="connsiteY3" fmla="*/ 646657 h 6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3709" h="646657">
                  <a:moveTo>
                    <a:pt x="7243709" y="0"/>
                  </a:moveTo>
                  <a:lnTo>
                    <a:pt x="7243709" y="340428"/>
                  </a:lnTo>
                  <a:lnTo>
                    <a:pt x="0" y="340428"/>
                  </a:lnTo>
                  <a:lnTo>
                    <a:pt x="0" y="646657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56720"/>
                <a:satOff val="6519"/>
                <a:lumOff val="-5196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52672" tIns="319942" rIns="3452672" bIns="319943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544C999-72EC-310A-C2C6-C50CAC00BE28}"/>
                </a:ext>
              </a:extLst>
            </p:cNvPr>
            <p:cNvSpPr/>
            <p:nvPr/>
          </p:nvSpPr>
          <p:spPr>
            <a:xfrm>
              <a:off x="834185" y="3776151"/>
              <a:ext cx="2944597" cy="1766758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5376"/>
                <a:satOff val="5216"/>
                <a:lumOff val="-4157"/>
                <a:alphaOff val="0"/>
              </a:schemeClr>
            </a:fillRef>
            <a:effectRef idx="0">
              <a:schemeClr val="accent2">
                <a:hueOff val="45376"/>
                <a:satOff val="5216"/>
                <a:lumOff val="-4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88" tIns="151455" rIns="144288" bIns="151455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Experimental validation 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DSB &amp; chromosome aberrations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97E5D2-38E0-01BF-7365-8976FA55FBEE}"/>
              </a:ext>
            </a:extLst>
          </p:cNvPr>
          <p:cNvGrpSpPr/>
          <p:nvPr/>
        </p:nvGrpSpPr>
        <p:grpSpPr>
          <a:xfrm>
            <a:off x="7413240" y="1126742"/>
            <a:ext cx="3630545" cy="1766758"/>
            <a:chOff x="7413240" y="1326437"/>
            <a:chExt cx="3630545" cy="176675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320DBB-BAE6-7E14-D84A-0EA8B341B8B8}"/>
                </a:ext>
              </a:extLst>
            </p:cNvPr>
            <p:cNvSpPr/>
            <p:nvPr/>
          </p:nvSpPr>
          <p:spPr>
            <a:xfrm>
              <a:off x="7413240" y="2161272"/>
              <a:ext cx="646657" cy="91440"/>
            </a:xfrm>
            <a:custGeom>
              <a:avLst/>
              <a:gdLst>
                <a:gd name="connsiteX0" fmla="*/ 0 w 646657"/>
                <a:gd name="connsiteY0" fmla="*/ 45720 h 91440"/>
                <a:gd name="connsiteX1" fmla="*/ 646657 w 646657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657" h="91440">
                  <a:moveTo>
                    <a:pt x="0" y="45720"/>
                  </a:moveTo>
                  <a:lnTo>
                    <a:pt x="646657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28360"/>
                <a:satOff val="3260"/>
                <a:lumOff val="-2598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9097" tIns="42333" rIns="319098" bIns="42335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9E14A0-F0EE-CE05-51E1-B5C0B9BEB7B5}"/>
                </a:ext>
              </a:extLst>
            </p:cNvPr>
            <p:cNvSpPr/>
            <p:nvPr/>
          </p:nvSpPr>
          <p:spPr>
            <a:xfrm>
              <a:off x="8099188" y="1326437"/>
              <a:ext cx="2944597" cy="1766758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8064"/>
                <a:satOff val="7823"/>
                <a:lumOff val="-6236"/>
                <a:alphaOff val="0"/>
              </a:schemeClr>
            </a:fillRef>
            <a:effectRef idx="0">
              <a:schemeClr val="accent2">
                <a:hueOff val="68064"/>
                <a:satOff val="7823"/>
                <a:lumOff val="-6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88" tIns="151455" rIns="144288" bIns="151455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200" b="1" dirty="0">
                  <a:solidFill>
                    <a:prstClr val="white"/>
                  </a:solidFill>
                  <a:latin typeface="Calibri" panose="020F0502020204030204"/>
                </a:rPr>
                <a:t>Validated model optimisation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Heavy ion exposures</a:t>
              </a:r>
              <a:endPara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AA0D37-9FC9-AFA4-9370-97303C146F08}"/>
              </a:ext>
            </a:extLst>
          </p:cNvPr>
          <p:cNvGrpSpPr/>
          <p:nvPr/>
        </p:nvGrpSpPr>
        <p:grpSpPr>
          <a:xfrm>
            <a:off x="3791385" y="3567933"/>
            <a:ext cx="3686139" cy="1766758"/>
            <a:chOff x="3791385" y="3767628"/>
            <a:chExt cx="3686139" cy="176675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307F81-3C00-8EE8-F020-08851FD21DDD}"/>
                </a:ext>
              </a:extLst>
            </p:cNvPr>
            <p:cNvSpPr/>
            <p:nvPr/>
          </p:nvSpPr>
          <p:spPr>
            <a:xfrm>
              <a:off x="3791385" y="4605287"/>
              <a:ext cx="709141" cy="91440"/>
            </a:xfrm>
            <a:custGeom>
              <a:avLst/>
              <a:gdLst>
                <a:gd name="connsiteX0" fmla="*/ 0 w 709141"/>
                <a:gd name="connsiteY0" fmla="*/ 45720 h 91440"/>
                <a:gd name="connsiteX1" fmla="*/ 709141 w 70914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141" h="91440">
                  <a:moveTo>
                    <a:pt x="0" y="45720"/>
                  </a:moveTo>
                  <a:lnTo>
                    <a:pt x="709141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85079"/>
                <a:satOff val="9779"/>
                <a:lumOff val="-7795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8777" tIns="42334" rIns="348777" bIns="42334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B87488-8F33-8596-F36B-256B5F31B68E}"/>
                </a:ext>
              </a:extLst>
            </p:cNvPr>
            <p:cNvSpPr/>
            <p:nvPr/>
          </p:nvSpPr>
          <p:spPr>
            <a:xfrm>
              <a:off x="4532927" y="3767628"/>
              <a:ext cx="2944597" cy="17667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0751"/>
                <a:satOff val="10431"/>
                <a:lumOff val="-8314"/>
                <a:alphaOff val="0"/>
              </a:schemeClr>
            </a:fillRef>
            <a:effectRef idx="0">
              <a:schemeClr val="accent2">
                <a:hueOff val="90751"/>
                <a:satOff val="10431"/>
                <a:lumOff val="-8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88" tIns="151455" rIns="144288" bIns="151455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 result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Simpler models have the same predictive accuracy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800847-EFB2-981F-145A-86B6F2674255}"/>
              </a:ext>
            </a:extLst>
          </p:cNvPr>
          <p:cNvGrpSpPr/>
          <p:nvPr/>
        </p:nvGrpSpPr>
        <p:grpSpPr>
          <a:xfrm>
            <a:off x="7477524" y="3567933"/>
            <a:ext cx="3568992" cy="1766758"/>
            <a:chOff x="7475724" y="3767628"/>
            <a:chExt cx="3568992" cy="176675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2545A9-D113-AE7B-FA2E-2790F1B57ED0}"/>
                </a:ext>
              </a:extLst>
            </p:cNvPr>
            <p:cNvSpPr/>
            <p:nvPr/>
          </p:nvSpPr>
          <p:spPr>
            <a:xfrm>
              <a:off x="7475724" y="4605287"/>
              <a:ext cx="591995" cy="91440"/>
            </a:xfrm>
            <a:custGeom>
              <a:avLst/>
              <a:gdLst>
                <a:gd name="connsiteX0" fmla="*/ 0 w 591995"/>
                <a:gd name="connsiteY0" fmla="*/ 45720 h 91440"/>
                <a:gd name="connsiteX1" fmla="*/ 591995 w 591995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1995" h="91440">
                  <a:moveTo>
                    <a:pt x="0" y="45720"/>
                  </a:moveTo>
                  <a:lnTo>
                    <a:pt x="591995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113439"/>
                <a:satOff val="13039"/>
                <a:lumOff val="-1039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133" tIns="42334" rIns="293133" bIns="42334" numCol="1" spcCol="1270" anchor="ctr" anchorCtr="0">
              <a:noAutofit/>
            </a:bodyPr>
            <a:lstStyle/>
            <a:p>
              <a:pPr marL="0" marR="0" lvl="0" indent="0" algn="ctr" defTabSz="222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C2F58AB-A245-23DE-4A0E-502FFE299916}"/>
                </a:ext>
              </a:extLst>
            </p:cNvPr>
            <p:cNvSpPr/>
            <p:nvPr/>
          </p:nvSpPr>
          <p:spPr>
            <a:xfrm>
              <a:off x="8100119" y="3767628"/>
              <a:ext cx="2944597" cy="17667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3439"/>
                <a:satOff val="13039"/>
                <a:lumOff val="-10393"/>
                <a:alphaOff val="0"/>
              </a:schemeClr>
            </a:fillRef>
            <a:effectRef idx="0">
              <a:schemeClr val="accent2">
                <a:hueOff val="113439"/>
                <a:satOff val="13039"/>
                <a:lumOff val="-103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88" tIns="151455" rIns="144288" bIns="151455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Purpose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 model improvements for clinical research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9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28923" y="472714"/>
            <a:ext cx="332610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Acknowledgements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EF9A9-DB9E-184D-B495-60E213E8E714}"/>
              </a:ext>
            </a:extLst>
          </p:cNvPr>
          <p:cNvSpPr txBox="1"/>
          <p:nvPr/>
        </p:nvSpPr>
        <p:spPr>
          <a:xfrm>
            <a:off x="528923" y="1095582"/>
            <a:ext cx="57999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Patrick G Johnston Centre for Cancer Research</a:t>
            </a:r>
          </a:p>
          <a:p>
            <a:r>
              <a:rPr lang="en-GB" sz="2000" b="1" dirty="0"/>
              <a:t>Computational Radiobiology Group</a:t>
            </a:r>
            <a:endParaRPr lang="en-GB" sz="2000" dirty="0"/>
          </a:p>
          <a:p>
            <a:r>
              <a:rPr lang="en-GB" sz="2000" dirty="0"/>
              <a:t>Stephen McMahon</a:t>
            </a:r>
          </a:p>
          <a:p>
            <a:r>
              <a:rPr lang="en-GB" sz="2000" dirty="0"/>
              <a:t>Kevin Prise</a:t>
            </a:r>
          </a:p>
          <a:p>
            <a:r>
              <a:rPr lang="en-GB" sz="2000" dirty="0"/>
              <a:t>Karl Butterworth</a:t>
            </a:r>
          </a:p>
          <a:p>
            <a:r>
              <a:rPr lang="en-GB" sz="2000" dirty="0"/>
              <a:t>Francisco Guerra Liberal		</a:t>
            </a:r>
          </a:p>
          <a:p>
            <a:r>
              <a:rPr lang="en-GB" sz="2000" dirty="0"/>
              <a:t>John O’Connor</a:t>
            </a:r>
          </a:p>
          <a:p>
            <a:r>
              <a:rPr lang="en-GB" sz="2000" dirty="0"/>
              <a:t>Lydia Gardner</a:t>
            </a:r>
          </a:p>
          <a:p>
            <a:r>
              <a:rPr lang="en-GB" sz="2000" dirty="0"/>
              <a:t>Mohammed </a:t>
            </a:r>
            <a:r>
              <a:rPr lang="en-GB" sz="2000" dirty="0" err="1"/>
              <a:t>Dakheel</a:t>
            </a:r>
            <a:endParaRPr lang="en-GB" sz="2000" dirty="0"/>
          </a:p>
          <a:p>
            <a:endParaRPr lang="en-GB" sz="2400" dirty="0"/>
          </a:p>
        </p:txBody>
      </p:sp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CE0408D-2797-FF4E-B583-E211A3C6F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400" y="4991534"/>
            <a:ext cx="2346663" cy="720836"/>
          </a:xfrm>
          <a:prstGeom prst="rect">
            <a:avLst/>
          </a:prstGeom>
        </p:spPr>
      </p:pic>
      <p:pic>
        <p:nvPicPr>
          <p:cNvPr id="4" name="Picture 2" descr="Department for the Economy - Wikipedia">
            <a:extLst>
              <a:ext uri="{FF2B5EF4-FFF2-40B4-BE49-F238E27FC236}">
                <a16:creationId xmlns:a16="http://schemas.microsoft.com/office/drawing/2014/main" id="{7B5A7AC5-81EF-0429-D466-2FF7024D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310" y="4789935"/>
            <a:ext cx="2213099" cy="11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trick G Johnston Centre for Cancer Research (PGJCCR) | Career ...">
            <a:extLst>
              <a:ext uri="{FF2B5EF4-FFF2-40B4-BE49-F238E27FC236}">
                <a16:creationId xmlns:a16="http://schemas.microsoft.com/office/drawing/2014/main" id="{CB56561D-B8C6-320D-9459-879E3C37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1" y="4200423"/>
            <a:ext cx="3456749" cy="2303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een’s University Belfast Scholarships for International Students in UK">
            <a:extLst>
              <a:ext uri="{FF2B5EF4-FFF2-40B4-BE49-F238E27FC236}">
                <a16:creationId xmlns:a16="http://schemas.microsoft.com/office/drawing/2014/main" id="{647DFBE7-00A3-9832-4081-96F0964A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18" y="256548"/>
            <a:ext cx="3437191" cy="200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DF7AEB49-578C-6BF9-9CA9-F9F352F13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2" b="3740"/>
          <a:stretch/>
        </p:blipFill>
        <p:spPr bwMode="auto">
          <a:xfrm>
            <a:off x="5121771" y="2114744"/>
            <a:ext cx="2587415" cy="228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132D2D-A5C3-1C87-2F59-30FD67C6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17" y="5865158"/>
            <a:ext cx="4547539" cy="9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307936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Radiation therapy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A503B-073C-54C5-D4BF-3502960C8BB2}"/>
              </a:ext>
            </a:extLst>
          </p:cNvPr>
          <p:cNvGrpSpPr/>
          <p:nvPr/>
        </p:nvGrpSpPr>
        <p:grpSpPr>
          <a:xfrm>
            <a:off x="76860" y="895832"/>
            <a:ext cx="5982588" cy="3376576"/>
            <a:chOff x="-53610" y="326647"/>
            <a:chExt cx="5982588" cy="33765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202469-2BA2-70B1-7E43-88F0F8F71592}"/>
                </a:ext>
              </a:extLst>
            </p:cNvPr>
            <p:cNvSpPr txBox="1"/>
            <p:nvPr/>
          </p:nvSpPr>
          <p:spPr>
            <a:xfrm>
              <a:off x="666809" y="326647"/>
              <a:ext cx="19723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X-rays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8F28E0-AD6B-E6AD-C127-62AD0D0F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15" y="953843"/>
              <a:ext cx="2761110" cy="18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42A501-C33C-FD92-3217-EA04AD895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542" t="85005" r="13140" b="-152"/>
            <a:stretch/>
          </p:blipFill>
          <p:spPr>
            <a:xfrm>
              <a:off x="-53610" y="3019223"/>
              <a:ext cx="5982588" cy="68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8C3EED-BAB6-2BEC-A6A5-8A6BDA42D6B4}"/>
              </a:ext>
            </a:extLst>
          </p:cNvPr>
          <p:cNvGrpSpPr/>
          <p:nvPr/>
        </p:nvGrpSpPr>
        <p:grpSpPr>
          <a:xfrm>
            <a:off x="3063407" y="914148"/>
            <a:ext cx="2641763" cy="2458540"/>
            <a:chOff x="2602383" y="1341510"/>
            <a:chExt cx="2641763" cy="24585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4864D7-8CCB-880F-61E4-D212F2DBA56A}"/>
                </a:ext>
              </a:extLst>
            </p:cNvPr>
            <p:cNvSpPr txBox="1"/>
            <p:nvPr/>
          </p:nvSpPr>
          <p:spPr>
            <a:xfrm>
              <a:off x="2722647" y="1341510"/>
              <a:ext cx="19723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Protons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4C9AF7-E998-904A-BAD7-447ADAE8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2383" y="2000050"/>
              <a:ext cx="2641763" cy="18000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CC3E50-6950-7328-E37A-FE29073C404A}"/>
              </a:ext>
            </a:extLst>
          </p:cNvPr>
          <p:cNvSpPr txBox="1"/>
          <p:nvPr/>
        </p:nvSpPr>
        <p:spPr>
          <a:xfrm>
            <a:off x="6333801" y="914148"/>
            <a:ext cx="4998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Proton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Superior tumour targeting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Higher linear energy transfer (LET)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Better biological response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Magnitude of increase uncertain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08166-E45B-B5BF-FB0A-A5566F41CAC7}"/>
              </a:ext>
            </a:extLst>
          </p:cNvPr>
          <p:cNvSpPr txBox="1"/>
          <p:nvPr/>
        </p:nvSpPr>
        <p:spPr>
          <a:xfrm>
            <a:off x="6321102" y="2870381"/>
            <a:ext cx="5175680" cy="1600438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/>
              <a:t>Computational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Simulate DNA damage and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Compare biological effectiveness of different radiation treatments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68A55-7BDB-4C66-60DA-8493A63FB6F9}"/>
              </a:ext>
            </a:extLst>
          </p:cNvPr>
          <p:cNvSpPr txBox="1"/>
          <p:nvPr/>
        </p:nvSpPr>
        <p:spPr>
          <a:xfrm>
            <a:off x="54410" y="6546765"/>
            <a:ext cx="332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sourced from lp.knoxvilleproton.com</a:t>
            </a:r>
          </a:p>
        </p:txBody>
      </p:sp>
    </p:spTree>
    <p:extLst>
      <p:ext uri="{BB962C8B-B14F-4D97-AF65-F5344CB8AC3E}">
        <p14:creationId xmlns:p14="http://schemas.microsoft.com/office/powerpoint/2010/main" val="34213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25571-FB76-C06D-3CA1-BC9DA1AF4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0" y="1299327"/>
            <a:ext cx="6716361" cy="3488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7999626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Computational modelling of radiation response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2F170F-EBFB-8EBA-E6E7-70270C805349}"/>
              </a:ext>
            </a:extLst>
          </p:cNvPr>
          <p:cNvGrpSpPr/>
          <p:nvPr/>
        </p:nvGrpSpPr>
        <p:grpSpPr>
          <a:xfrm>
            <a:off x="152050" y="612844"/>
            <a:ext cx="11937210" cy="5632311"/>
            <a:chOff x="152050" y="612844"/>
            <a:chExt cx="11937210" cy="56323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93F290-8F40-D4CA-539F-5CD0E06D6A0A}"/>
                </a:ext>
              </a:extLst>
            </p:cNvPr>
            <p:cNvSpPr txBox="1"/>
            <p:nvPr/>
          </p:nvSpPr>
          <p:spPr>
            <a:xfrm>
              <a:off x="152050" y="1962364"/>
              <a:ext cx="6408000" cy="1116000"/>
            </a:xfrm>
            <a:prstGeom prst="roundRect">
              <a:avLst/>
            </a:prstGeom>
            <a:noFill/>
            <a:ln w="76200"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B1BADDD-E486-B4D9-0BFB-C55FDFE0E907}"/>
                </a:ext>
              </a:extLst>
            </p:cNvPr>
            <p:cNvGrpSpPr/>
            <p:nvPr/>
          </p:nvGrpSpPr>
          <p:grpSpPr>
            <a:xfrm>
              <a:off x="6584994" y="612844"/>
              <a:ext cx="5504266" cy="5632311"/>
              <a:chOff x="6584994" y="612844"/>
              <a:chExt cx="5504266" cy="5632311"/>
            </a:xfrm>
          </p:grpSpPr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A2FE48D7-415A-9DD7-FCA8-4DFE090F9DB2}"/>
                  </a:ext>
                </a:extLst>
              </p:cNvPr>
              <p:cNvSpPr/>
              <p:nvPr/>
            </p:nvSpPr>
            <p:spPr>
              <a:xfrm>
                <a:off x="6584994" y="1541124"/>
                <a:ext cx="750756" cy="4551451"/>
              </a:xfrm>
              <a:prstGeom prst="leftBrace">
                <a:avLst>
                  <a:gd name="adj1" fmla="val 8333"/>
                  <a:gd name="adj2" fmla="val 21799"/>
                </a:avLst>
              </a:prstGeom>
              <a:noFill/>
              <a:ln w="762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758721-874C-9C74-B28F-2579F2B41495}"/>
                  </a:ext>
                </a:extLst>
              </p:cNvPr>
              <p:cNvSpPr txBox="1"/>
              <p:nvPr/>
            </p:nvSpPr>
            <p:spPr>
              <a:xfrm>
                <a:off x="7500619" y="612844"/>
                <a:ext cx="4588641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Mechanistic models</a:t>
                </a:r>
              </a:p>
              <a:p>
                <a:r>
                  <a:rPr lang="en-GB" sz="2000" b="1" dirty="0"/>
                  <a:t>Simulate various radiation exposures:</a:t>
                </a:r>
              </a:p>
              <a:p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Physical interactions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Chemical interactions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Nuclear and DNA geometries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Strand break and base damage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Double strand break (DSB) damage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DSB repair kinetics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Formation of chromosome aberrations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dirty="0"/>
                  <a:t>Cell response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4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E17FB2D-48FC-C63A-3405-183F1A640A8B}"/>
              </a:ext>
            </a:extLst>
          </p:cNvPr>
          <p:cNvSpPr txBox="1"/>
          <p:nvPr/>
        </p:nvSpPr>
        <p:spPr>
          <a:xfrm>
            <a:off x="2160495" y="2820423"/>
            <a:ext cx="356096" cy="609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1C3199F-3D12-657E-7FE8-F63437F6B360}"/>
              </a:ext>
            </a:extLst>
          </p:cNvPr>
          <p:cNvGrpSpPr/>
          <p:nvPr/>
        </p:nvGrpSpPr>
        <p:grpSpPr>
          <a:xfrm>
            <a:off x="107871" y="676047"/>
            <a:ext cx="4236124" cy="1334383"/>
            <a:chOff x="107871" y="803047"/>
            <a:chExt cx="4236124" cy="133438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D15C1D0-B3BF-B23A-FA9D-87D64AF4E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3" t="23033" r="2936" b="27047"/>
            <a:stretch/>
          </p:blipFill>
          <p:spPr bwMode="auto">
            <a:xfrm rot="20399863">
              <a:off x="107871" y="803047"/>
              <a:ext cx="2241443" cy="9762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C1B5BF4-7CFD-CC58-C5B6-F20E1D0F3AE3}"/>
                </a:ext>
              </a:extLst>
            </p:cNvPr>
            <p:cNvSpPr/>
            <p:nvPr/>
          </p:nvSpPr>
          <p:spPr>
            <a:xfrm>
              <a:off x="2327995" y="1129430"/>
              <a:ext cx="2016000" cy="1008000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Physical interactions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962E2D-1150-5E9C-C815-68DC52AD12CB}"/>
                </a:ext>
              </a:extLst>
            </p:cNvPr>
            <p:cNvSpPr txBox="1"/>
            <p:nvPr/>
          </p:nvSpPr>
          <p:spPr>
            <a:xfrm>
              <a:off x="289883" y="1695976"/>
              <a:ext cx="1743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Proton track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360B39C-ECA1-EBA8-633F-5941FC96FF14}"/>
              </a:ext>
            </a:extLst>
          </p:cNvPr>
          <p:cNvGrpSpPr/>
          <p:nvPr/>
        </p:nvGrpSpPr>
        <p:grpSpPr>
          <a:xfrm>
            <a:off x="4351163" y="723545"/>
            <a:ext cx="4927674" cy="1268593"/>
            <a:chOff x="4351163" y="850545"/>
            <a:chExt cx="4927674" cy="126859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9379B5-41C4-7084-1CD2-FC127E7AD6C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80" t="15029" r="16151" b="74037"/>
            <a:stretch/>
          </p:blipFill>
          <p:spPr bwMode="auto">
            <a:xfrm rot="1419184">
              <a:off x="6970511" y="1490201"/>
              <a:ext cx="2132897" cy="5137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8D855C7-C6B3-7B9C-0BBF-FB5B31A17C09}"/>
                </a:ext>
              </a:extLst>
            </p:cNvPr>
            <p:cNvSpPr/>
            <p:nvPr/>
          </p:nvSpPr>
          <p:spPr>
            <a:xfrm>
              <a:off x="4708503" y="1111138"/>
              <a:ext cx="2016000" cy="100800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Chemical interactions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F53505B-1341-D409-0B0E-249D5D1BF05F}"/>
                </a:ext>
              </a:extLst>
            </p:cNvPr>
            <p:cNvCxnSpPr>
              <a:cxnSpLocks/>
            </p:cNvCxnSpPr>
            <p:nvPr/>
          </p:nvCxnSpPr>
          <p:spPr>
            <a:xfrm>
              <a:off x="4351163" y="1646959"/>
              <a:ext cx="335661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EE7C7-B776-5426-0611-4E799B43BEF1}"/>
                </a:ext>
              </a:extLst>
            </p:cNvPr>
            <p:cNvSpPr txBox="1"/>
            <p:nvPr/>
          </p:nvSpPr>
          <p:spPr>
            <a:xfrm>
              <a:off x="7535365" y="850545"/>
              <a:ext cx="17434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/>
                <a:t>Chemical track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B8EB977-5D29-4C7D-D3D5-EF76E480FA21}"/>
              </a:ext>
            </a:extLst>
          </p:cNvPr>
          <p:cNvGrpSpPr/>
          <p:nvPr/>
        </p:nvGrpSpPr>
        <p:grpSpPr>
          <a:xfrm>
            <a:off x="2243991" y="1984154"/>
            <a:ext cx="4036716" cy="2852930"/>
            <a:chOff x="2243991" y="2136554"/>
            <a:chExt cx="4036716" cy="285293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8ED6DC1-2F79-C7F2-9DDB-EB062234F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3991" y="3020470"/>
              <a:ext cx="1689913" cy="1569778"/>
            </a:xfrm>
            <a:prstGeom prst="rect">
              <a:avLst/>
            </a:prstGeom>
          </p:spPr>
        </p:pic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73929F35-42E3-20B4-4DF0-C4820B678B54}"/>
                </a:ext>
              </a:extLst>
            </p:cNvPr>
            <p:cNvCxnSpPr>
              <a:cxnSpLocks/>
            </p:cNvCxnSpPr>
            <p:nvPr/>
          </p:nvCxnSpPr>
          <p:spPr>
            <a:xfrm>
              <a:off x="2518121" y="2165288"/>
              <a:ext cx="1732209" cy="7991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BE4774F-14CB-BCB9-0F14-FD7CE3A58CE5}"/>
                </a:ext>
              </a:extLst>
            </p:cNvPr>
            <p:cNvCxnSpPr>
              <a:cxnSpLocks/>
            </p:cNvCxnSpPr>
            <p:nvPr/>
          </p:nvCxnSpPr>
          <p:spPr>
            <a:xfrm>
              <a:off x="5693850" y="2136554"/>
              <a:ext cx="0" cy="33333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188312C-27DD-AEC1-CFF9-6ABD5ECA67F8}"/>
                </a:ext>
              </a:extLst>
            </p:cNvPr>
            <p:cNvSpPr/>
            <p:nvPr/>
          </p:nvSpPr>
          <p:spPr>
            <a:xfrm>
              <a:off x="4264707" y="2468375"/>
              <a:ext cx="2016000" cy="100800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Biological geometries</a:t>
              </a:r>
              <a:endParaRPr lang="en-GB" sz="2400" baseline="30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74CE32-C036-5D99-A0F8-BEC322FDBA93}"/>
                </a:ext>
              </a:extLst>
            </p:cNvPr>
            <p:cNvSpPr txBox="1"/>
            <p:nvPr/>
          </p:nvSpPr>
          <p:spPr>
            <a:xfrm>
              <a:off x="2448673" y="4558597"/>
              <a:ext cx="1743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Nucleus</a:t>
              </a:r>
              <a:r>
                <a:rPr lang="en-GB" sz="2200" baseline="30000" dirty="0"/>
                <a:t>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5E9972-BB51-3FAC-3A46-2E6D8F44CEE7}"/>
              </a:ext>
            </a:extLst>
          </p:cNvPr>
          <p:cNvGrpSpPr/>
          <p:nvPr/>
        </p:nvGrpSpPr>
        <p:grpSpPr>
          <a:xfrm>
            <a:off x="6292636" y="2358676"/>
            <a:ext cx="5430221" cy="1560056"/>
            <a:chOff x="6292636" y="2485676"/>
            <a:chExt cx="5430221" cy="156005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112C731-F203-0F85-6205-EF087B50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524324">
              <a:off x="8896607" y="3253207"/>
              <a:ext cx="1249718" cy="335331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4F45A9-AF2A-EB40-884E-31B97F1B656D}"/>
                </a:ext>
              </a:extLst>
            </p:cNvPr>
            <p:cNvGrpSpPr/>
            <p:nvPr/>
          </p:nvGrpSpPr>
          <p:grpSpPr>
            <a:xfrm rot="16200000">
              <a:off x="9275514" y="3150320"/>
              <a:ext cx="534057" cy="597953"/>
              <a:chOff x="9089026" y="2251990"/>
              <a:chExt cx="706204" cy="636673"/>
            </a:xfrm>
          </p:grpSpPr>
          <p:sp>
            <p:nvSpPr>
              <p:cNvPr id="59" name="Explosion: 14 Points 58">
                <a:extLst>
                  <a:ext uri="{FF2B5EF4-FFF2-40B4-BE49-F238E27FC236}">
                    <a16:creationId xmlns:a16="http://schemas.microsoft.com/office/drawing/2014/main" id="{2FC39C03-4685-37F9-2078-0C558B779DED}"/>
                  </a:ext>
                </a:extLst>
              </p:cNvPr>
              <p:cNvSpPr/>
              <p:nvPr/>
            </p:nvSpPr>
            <p:spPr>
              <a:xfrm>
                <a:off x="9089026" y="2658105"/>
                <a:ext cx="273951" cy="230558"/>
              </a:xfrm>
              <a:prstGeom prst="irregularSeal2">
                <a:avLst/>
              </a:pr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60" name="Explosion: 14 Points 59">
                <a:extLst>
                  <a:ext uri="{FF2B5EF4-FFF2-40B4-BE49-F238E27FC236}">
                    <a16:creationId xmlns:a16="http://schemas.microsoft.com/office/drawing/2014/main" id="{D88B43E8-9E00-EDD6-0ABD-EAD54BA35EC9}"/>
                  </a:ext>
                </a:extLst>
              </p:cNvPr>
              <p:cNvSpPr/>
              <p:nvPr/>
            </p:nvSpPr>
            <p:spPr>
              <a:xfrm>
                <a:off x="9521269" y="2251990"/>
                <a:ext cx="273961" cy="230551"/>
              </a:xfrm>
              <a:prstGeom prst="irregularSeal2">
                <a:avLst/>
              </a:prstGeom>
              <a:solidFill>
                <a:srgbClr val="FF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/>
              </a:p>
            </p:txBody>
          </p:sp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D59F3DC-529C-E627-1A4B-FD35BD85A44A}"/>
                </a:ext>
              </a:extLst>
            </p:cNvPr>
            <p:cNvSpPr/>
            <p:nvPr/>
          </p:nvSpPr>
          <p:spPr>
            <a:xfrm>
              <a:off x="6731660" y="2485676"/>
              <a:ext cx="2016000" cy="100800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DSB damage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2052A7E-7933-CE8E-F286-D262041704A5}"/>
                </a:ext>
              </a:extLst>
            </p:cNvPr>
            <p:cNvCxnSpPr>
              <a:cxnSpLocks/>
            </p:cNvCxnSpPr>
            <p:nvPr/>
          </p:nvCxnSpPr>
          <p:spPr>
            <a:xfrm>
              <a:off x="6292636" y="2975670"/>
              <a:ext cx="432000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2300FED-5DA9-B068-2F8F-897E00F12AC9}"/>
                </a:ext>
              </a:extLst>
            </p:cNvPr>
            <p:cNvSpPr txBox="1"/>
            <p:nvPr/>
          </p:nvSpPr>
          <p:spPr>
            <a:xfrm>
              <a:off x="9337890" y="2731307"/>
              <a:ext cx="23849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/>
                <a:t>Double strand breaks (DSBs) within 10 bp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5701817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Modelling DNA damage and repair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C91B83C-FC92-CF56-C23F-2C5A0D9E4B87}"/>
              </a:ext>
            </a:extLst>
          </p:cNvPr>
          <p:cNvGrpSpPr/>
          <p:nvPr/>
        </p:nvGrpSpPr>
        <p:grpSpPr>
          <a:xfrm>
            <a:off x="4170200" y="4311561"/>
            <a:ext cx="4605238" cy="2251165"/>
            <a:chOff x="4170200" y="4360579"/>
            <a:chExt cx="4605238" cy="225116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CDB99BF-30BC-7AAD-3915-CB3886A695C7}"/>
                </a:ext>
              </a:extLst>
            </p:cNvPr>
            <p:cNvSpPr/>
            <p:nvPr/>
          </p:nvSpPr>
          <p:spPr>
            <a:xfrm>
              <a:off x="6759438" y="5426458"/>
              <a:ext cx="2016000" cy="100800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Cell response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05DEA98-6BB0-5BC4-8ECE-F5FA72CB1827}"/>
                </a:ext>
              </a:extLst>
            </p:cNvPr>
            <p:cNvGrpSpPr/>
            <p:nvPr/>
          </p:nvGrpSpPr>
          <p:grpSpPr>
            <a:xfrm>
              <a:off x="4309111" y="4360579"/>
              <a:ext cx="3464213" cy="1517479"/>
              <a:chOff x="4309111" y="4360579"/>
              <a:chExt cx="3464213" cy="1517479"/>
            </a:xfrm>
          </p:grpSpPr>
          <p:pic>
            <p:nvPicPr>
              <p:cNvPr id="25" name="Picture 24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17DFF2D9-4377-AD65-291C-A9312931C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111" y="4360579"/>
                <a:ext cx="2112808" cy="151747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45557F4-BBB5-B317-A141-5D3556D6A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3324" y="4953683"/>
                <a:ext cx="0" cy="46800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Picture 23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2B93F71-30AC-673F-98A9-AE76A20F5F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68"/>
              <a:stretch/>
            </p:blipFill>
            <p:spPr bwMode="auto">
              <a:xfrm rot="5400000">
                <a:off x="5331796" y="3817430"/>
                <a:ext cx="42395" cy="194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A9025D99-B798-E86A-E88D-D30BD6A6E6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68"/>
              <a:stretch/>
            </p:blipFill>
            <p:spPr bwMode="auto">
              <a:xfrm rot="5400000">
                <a:off x="5276829" y="4122519"/>
                <a:ext cx="42395" cy="194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6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10322DCF-9AC9-D014-456C-DBFF7AC607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68"/>
              <a:stretch/>
            </p:blipFill>
            <p:spPr bwMode="auto">
              <a:xfrm rot="5400000">
                <a:off x="5392638" y="4441452"/>
                <a:ext cx="42395" cy="194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BC6FB8F7-0543-53A8-C7ED-D66D14EF3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068"/>
              <a:stretch/>
            </p:blipFill>
            <p:spPr bwMode="auto">
              <a:xfrm rot="5400000">
                <a:off x="5330255" y="4742291"/>
                <a:ext cx="42395" cy="194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2FAC7C-2BC9-E10C-4EE6-F7658ADB6976}"/>
                </a:ext>
              </a:extLst>
            </p:cNvPr>
            <p:cNvSpPr txBox="1"/>
            <p:nvPr/>
          </p:nvSpPr>
          <p:spPr>
            <a:xfrm>
              <a:off x="4170200" y="5842303"/>
              <a:ext cx="19166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Chromosome aberrations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3C45EF-D034-FAE7-DBF5-2ED1609A458D}"/>
              </a:ext>
            </a:extLst>
          </p:cNvPr>
          <p:cNvGrpSpPr/>
          <p:nvPr/>
        </p:nvGrpSpPr>
        <p:grpSpPr>
          <a:xfrm>
            <a:off x="6739462" y="3363137"/>
            <a:ext cx="5249675" cy="1524751"/>
            <a:chOff x="6732374" y="3532665"/>
            <a:chExt cx="5249675" cy="152475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ACECCE0-CF30-E691-0A24-BDB689FB4F4B}"/>
                </a:ext>
              </a:extLst>
            </p:cNvPr>
            <p:cNvGrpSpPr/>
            <p:nvPr/>
          </p:nvGrpSpPr>
          <p:grpSpPr>
            <a:xfrm>
              <a:off x="6732374" y="3532665"/>
              <a:ext cx="5249675" cy="1524751"/>
              <a:chOff x="6732374" y="3532665"/>
              <a:chExt cx="5249675" cy="1524751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FB3A364-45B6-3EAC-6BFB-5131FCF007ED}"/>
                  </a:ext>
                </a:extLst>
              </p:cNvPr>
              <p:cNvGrpSpPr/>
              <p:nvPr/>
            </p:nvGrpSpPr>
            <p:grpSpPr>
              <a:xfrm>
                <a:off x="6732374" y="3532665"/>
                <a:ext cx="2016000" cy="1524751"/>
                <a:chOff x="6732374" y="3532665"/>
                <a:chExt cx="2016000" cy="1524751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D56017F2-8E27-E363-0E2C-12F5DC65D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82646" y="3532665"/>
                  <a:ext cx="0" cy="504000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E843F408-BEBD-7477-A0E1-4A96C772D7AC}"/>
                    </a:ext>
                  </a:extLst>
                </p:cNvPr>
                <p:cNvSpPr/>
                <p:nvPr/>
              </p:nvSpPr>
              <p:spPr>
                <a:xfrm>
                  <a:off x="6732374" y="4049416"/>
                  <a:ext cx="2016000" cy="1008000"/>
                </a:xfrm>
                <a:prstGeom prst="round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400" dirty="0"/>
                    <a:t>DSB repair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6A51FD6-B6DA-577F-3239-0EDDB4C433B2}"/>
                  </a:ext>
                </a:extLst>
              </p:cNvPr>
              <p:cNvSpPr txBox="1"/>
              <p:nvPr/>
            </p:nvSpPr>
            <p:spPr>
              <a:xfrm>
                <a:off x="9841519" y="4367279"/>
                <a:ext cx="21405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NHEJ, HR, MMEJ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702FB3E-CF5E-65BC-CAF9-E0515C47CA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70661" y="3913267"/>
                <a:ext cx="233213" cy="4349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4C82A9A-9AEE-DA98-ECE2-11C437F411D2}"/>
                </a:ext>
              </a:extLst>
            </p:cNvPr>
            <p:cNvCxnSpPr>
              <a:cxnSpLocks/>
            </p:cNvCxnSpPr>
            <p:nvPr/>
          </p:nvCxnSpPr>
          <p:spPr>
            <a:xfrm>
              <a:off x="11259996" y="3947117"/>
              <a:ext cx="191386" cy="3885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B72C795-DC4A-D5A5-F715-C3F05FB70A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11784" y="3939782"/>
              <a:ext cx="0" cy="420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7A25B2-C346-696D-4277-3B60519FD0D2}"/>
              </a:ext>
            </a:extLst>
          </p:cNvPr>
          <p:cNvSpPr txBox="1"/>
          <p:nvPr/>
        </p:nvSpPr>
        <p:spPr>
          <a:xfrm>
            <a:off x="54410" y="6546765"/>
            <a:ext cx="332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Zhu et al. 2020 Phys. Med. Biol.</a:t>
            </a:r>
          </a:p>
        </p:txBody>
      </p:sp>
    </p:spTree>
    <p:extLst>
      <p:ext uri="{BB962C8B-B14F-4D97-AF65-F5344CB8AC3E}">
        <p14:creationId xmlns:p14="http://schemas.microsoft.com/office/powerpoint/2010/main" val="6655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55B9CB-5DA9-489B-9247-5AB3ACAA71C9}"/>
              </a:ext>
            </a:extLst>
          </p:cNvPr>
          <p:cNvSpPr/>
          <p:nvPr/>
        </p:nvSpPr>
        <p:spPr>
          <a:xfrm>
            <a:off x="76860" y="172735"/>
            <a:ext cx="3877600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Predicting DSB damage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5C1EB2-B6D6-2F7B-A249-D694362C06BB}"/>
              </a:ext>
            </a:extLst>
          </p:cNvPr>
          <p:cNvGrpSpPr/>
          <p:nvPr/>
        </p:nvGrpSpPr>
        <p:grpSpPr>
          <a:xfrm>
            <a:off x="6550953" y="527716"/>
            <a:ext cx="5411169" cy="3611319"/>
            <a:chOff x="0" y="1458948"/>
            <a:chExt cx="5411169" cy="36113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1EA3A2-5224-8965-AEA4-3C69807CC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05" t="1489" r="16811" b="3367"/>
            <a:stretch/>
          </p:blipFill>
          <p:spPr>
            <a:xfrm>
              <a:off x="4150763" y="1458948"/>
              <a:ext cx="1260406" cy="35496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59E304-7BAE-F8CA-26A4-D5F548871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52" t="1489" r="38759" b="3367"/>
            <a:stretch/>
          </p:blipFill>
          <p:spPr>
            <a:xfrm>
              <a:off x="0" y="1520575"/>
              <a:ext cx="4232953" cy="3549692"/>
            </a:xfrm>
            <a:prstGeom prst="rect">
              <a:avLst/>
            </a:prstGeom>
          </p:spPr>
        </p:pic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DC9D5F-0DDF-BFA2-5430-B00CBAFCF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75951"/>
              </p:ext>
            </p:extLst>
          </p:nvPr>
        </p:nvGraphicFramePr>
        <p:xfrm>
          <a:off x="128321" y="1017159"/>
          <a:ext cx="5712857" cy="508955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00174">
                  <a:extLst>
                    <a:ext uri="{9D8B030D-6E8A-4147-A177-3AD203B41FA5}">
                      <a16:colId xmlns:a16="http://schemas.microsoft.com/office/drawing/2014/main" val="2957246745"/>
                    </a:ext>
                  </a:extLst>
                </a:gridCol>
                <a:gridCol w="1378641">
                  <a:extLst>
                    <a:ext uri="{9D8B030D-6E8A-4147-A177-3AD203B41FA5}">
                      <a16:colId xmlns:a16="http://schemas.microsoft.com/office/drawing/2014/main" val="4007829843"/>
                    </a:ext>
                  </a:extLst>
                </a:gridCol>
                <a:gridCol w="1160980">
                  <a:extLst>
                    <a:ext uri="{9D8B030D-6E8A-4147-A177-3AD203B41FA5}">
                      <a16:colId xmlns:a16="http://schemas.microsoft.com/office/drawing/2014/main" val="2384066998"/>
                    </a:ext>
                  </a:extLst>
                </a:gridCol>
                <a:gridCol w="1973062">
                  <a:extLst>
                    <a:ext uri="{9D8B030D-6E8A-4147-A177-3AD203B41FA5}">
                      <a16:colId xmlns:a16="http://schemas.microsoft.com/office/drawing/2014/main" val="1799257692"/>
                    </a:ext>
                  </a:extLst>
                </a:gridCol>
              </a:tblGrid>
              <a:tr h="220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Reference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Physical model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Chemistry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Biological geometries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2769970320"/>
                  </a:ext>
                </a:extLst>
              </a:tr>
              <a:tr h="345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Nikjoo</a:t>
                      </a:r>
                      <a:r>
                        <a:rPr lang="en-GB" sz="1200" b="0" dirty="0">
                          <a:effectLst/>
                        </a:rPr>
                        <a:t> et al 2001)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KURBUC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Canonical B-DNA linear segments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1030083444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</a:rPr>
                        <a:t>(Friedland et al 2003)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PARTRAC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Fibroblast cell nucleus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1870567672"/>
                  </a:ext>
                </a:extLst>
              </a:tr>
              <a:tr h="48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</a:rPr>
                        <a:t>(Plante et al 2013)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RITRACKS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Cubic phantom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3090445506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</a:rPr>
                        <a:t>(Friedland et al 2017)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PARTRAC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Lymphocyte cell nucleus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152551251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</a:rPr>
                        <a:t>(McNamara et al 2017)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Topas-nBio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Circular DNA plasmid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1130936321"/>
                  </a:ext>
                </a:extLst>
              </a:tr>
              <a:tr h="48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Meylan</a:t>
                      </a:r>
                      <a:r>
                        <a:rPr lang="en-GB" sz="1200" b="0" dirty="0">
                          <a:effectLst/>
                        </a:rPr>
                        <a:t> et al 2017)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Geant4-DNA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Fibroblast cell nucleus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1477391811"/>
                  </a:ext>
                </a:extLst>
              </a:tr>
              <a:tr h="48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</a:rPr>
                        <a:t>(Henthorn et al 2018)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>
                          <a:effectLst/>
                        </a:rPr>
                        <a:t>DaMaRiS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Empty spherical phantom, sensitive fraction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1887441169"/>
                  </a:ext>
                </a:extLst>
              </a:tr>
              <a:tr h="48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</a:rPr>
                        <a:t>(Lampe et al 2018)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Geant4-DNA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E. coli bacterial cell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3644190198"/>
                  </a:ext>
                </a:extLst>
              </a:tr>
              <a:tr h="386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</a:rPr>
                        <a:t>(Sakata et al 2019)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Geant4-DNA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Fractal chromatin based human cell nucleus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1660445904"/>
                  </a:ext>
                </a:extLst>
              </a:tr>
              <a:tr h="48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>
                          <a:effectLst/>
                        </a:rPr>
                        <a:t>(Ingram et al 2020)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>
                          <a:effectLst/>
                        </a:rPr>
                        <a:t>DaMaRiS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Chromosome structure, Hi-C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2072911593"/>
                  </a:ext>
                </a:extLst>
              </a:tr>
              <a:tr h="48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</a:rPr>
                        <a:t>(Zhu et al 2020)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TOPAS-</a:t>
                      </a:r>
                      <a:r>
                        <a:rPr lang="en-GB" sz="1200" dirty="0" err="1">
                          <a:effectLst/>
                        </a:rPr>
                        <a:t>nBio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Yes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Fibroblast cell nucleus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93" marR="62693" marT="0" marB="0"/>
                </a:tc>
                <a:extLst>
                  <a:ext uri="{0D108BD9-81ED-4DB2-BD59-A6C34878D82A}">
                    <a16:rowId xmlns:a16="http://schemas.microsoft.com/office/drawing/2014/main" val="29773411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6803A8-9781-F530-9BC7-6CAD70FE7E2A}"/>
              </a:ext>
            </a:extLst>
          </p:cNvPr>
          <p:cNvSpPr txBox="1"/>
          <p:nvPr/>
        </p:nvSpPr>
        <p:spPr>
          <a:xfrm>
            <a:off x="6477207" y="4498610"/>
            <a:ext cx="5375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Monte Carlo models with different designs predict the same trend in DSB yield with proton LET</a:t>
            </a:r>
          </a:p>
          <a:p>
            <a:endParaRPr lang="en-GB" sz="2000" dirty="0"/>
          </a:p>
          <a:p>
            <a:r>
              <a:rPr lang="en-GB" sz="2000" dirty="0"/>
              <a:t>Easier to overcome differences in yields compared to differences in trends</a:t>
            </a:r>
          </a:p>
        </p:txBody>
      </p:sp>
    </p:spTree>
    <p:extLst>
      <p:ext uri="{BB962C8B-B14F-4D97-AF65-F5344CB8AC3E}">
        <p14:creationId xmlns:p14="http://schemas.microsoft.com/office/powerpoint/2010/main" val="35683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06E16FD-53AF-D5E2-3C53-409B350E940E}"/>
              </a:ext>
            </a:extLst>
          </p:cNvPr>
          <p:cNvGrpSpPr/>
          <p:nvPr/>
        </p:nvGrpSpPr>
        <p:grpSpPr>
          <a:xfrm>
            <a:off x="6455619" y="3192804"/>
            <a:ext cx="5647481" cy="3456000"/>
            <a:chOff x="6455619" y="3192804"/>
            <a:chExt cx="5647481" cy="3456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2D3E6D-F7FC-B945-E2C9-352171181C57}"/>
                </a:ext>
              </a:extLst>
            </p:cNvPr>
            <p:cNvSpPr/>
            <p:nvPr/>
          </p:nvSpPr>
          <p:spPr>
            <a:xfrm rot="5400000">
              <a:off x="6077619" y="3570804"/>
              <a:ext cx="3456000" cy="2700000"/>
            </a:xfrm>
            <a:prstGeom prst="roundRect">
              <a:avLst/>
            </a:prstGeom>
            <a:solidFill>
              <a:srgbClr val="FCF4FE"/>
            </a:solidFill>
            <a:ln>
              <a:solidFill>
                <a:srgbClr val="FCF4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BFBCD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7BA840-902B-E28C-39F7-FBD22557D369}"/>
                </a:ext>
              </a:extLst>
            </p:cNvPr>
            <p:cNvSpPr txBox="1"/>
            <p:nvPr/>
          </p:nvSpPr>
          <p:spPr>
            <a:xfrm>
              <a:off x="9367500" y="3840192"/>
              <a:ext cx="2735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E583F9"/>
                  </a:solidFill>
                </a:rPr>
                <a:t>Medras</a:t>
              </a:r>
            </a:p>
            <a:p>
              <a:r>
                <a:rPr lang="en-GB" sz="2200" dirty="0"/>
                <a:t>Repair and response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1FCDFA-28D9-5ECA-7B7E-87E4EEDF0AB0}"/>
              </a:ext>
            </a:extLst>
          </p:cNvPr>
          <p:cNvGrpSpPr/>
          <p:nvPr/>
        </p:nvGrpSpPr>
        <p:grpSpPr>
          <a:xfrm>
            <a:off x="1956098" y="832373"/>
            <a:ext cx="10235902" cy="2700000"/>
            <a:chOff x="1956098" y="832373"/>
            <a:chExt cx="10235902" cy="26465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3EF12D-822D-8652-4863-9D051A58AB3A}"/>
                </a:ext>
              </a:extLst>
            </p:cNvPr>
            <p:cNvSpPr txBox="1"/>
            <p:nvPr/>
          </p:nvSpPr>
          <p:spPr>
            <a:xfrm>
              <a:off x="9270992" y="832373"/>
              <a:ext cx="2921008" cy="110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Topas-nBio</a:t>
              </a:r>
            </a:p>
            <a:p>
              <a:r>
                <a:rPr lang="en-GB" sz="2200" dirty="0"/>
                <a:t>Radiation interactions and DNA damage</a:t>
              </a:r>
            </a:p>
            <a:p>
              <a:endParaRPr lang="en-GB" sz="100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592C693-8B43-F5F9-FEA9-29B77AC7C30F}"/>
                </a:ext>
              </a:extLst>
            </p:cNvPr>
            <p:cNvSpPr/>
            <p:nvPr/>
          </p:nvSpPr>
          <p:spPr>
            <a:xfrm>
              <a:off x="1956098" y="850899"/>
              <a:ext cx="7236000" cy="26280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BFBCD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57CCDD-AB63-2611-5513-964AD972EF2F}"/>
              </a:ext>
            </a:extLst>
          </p:cNvPr>
          <p:cNvGrpSpPr/>
          <p:nvPr/>
        </p:nvGrpSpPr>
        <p:grpSpPr>
          <a:xfrm>
            <a:off x="6515654" y="2157444"/>
            <a:ext cx="5608488" cy="3139906"/>
            <a:chOff x="6473346" y="2175234"/>
            <a:chExt cx="5608488" cy="31399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4C457FD-5844-5C1A-4FC3-5DE8A3D05D7D}"/>
                </a:ext>
              </a:extLst>
            </p:cNvPr>
            <p:cNvSpPr/>
            <p:nvPr/>
          </p:nvSpPr>
          <p:spPr>
            <a:xfrm rot="5400000">
              <a:off x="7049346" y="1599234"/>
              <a:ext cx="1476000" cy="26280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76200">
              <a:solidFill>
                <a:srgbClr val="F2C0F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BFBCD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183BAE-840D-E80D-A9A2-6D557E596378}"/>
                </a:ext>
              </a:extLst>
            </p:cNvPr>
            <p:cNvSpPr txBox="1"/>
            <p:nvPr/>
          </p:nvSpPr>
          <p:spPr>
            <a:xfrm>
              <a:off x="9346234" y="4545699"/>
              <a:ext cx="2735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- Simplified damage generator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5701817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Modelling DNA damage and repair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B0CF19-58AE-B853-A971-A3D1F7330AB0}"/>
              </a:ext>
            </a:extLst>
          </p:cNvPr>
          <p:cNvGrpSpPr/>
          <p:nvPr/>
        </p:nvGrpSpPr>
        <p:grpSpPr>
          <a:xfrm>
            <a:off x="2327995" y="984138"/>
            <a:ext cx="6447443" cy="5401302"/>
            <a:chOff x="2327995" y="984138"/>
            <a:chExt cx="6447443" cy="540130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C1B5BF4-7CFD-CC58-C5B6-F20E1D0F3AE3}"/>
                </a:ext>
              </a:extLst>
            </p:cNvPr>
            <p:cNvSpPr/>
            <p:nvPr/>
          </p:nvSpPr>
          <p:spPr>
            <a:xfrm>
              <a:off x="2327995" y="1002430"/>
              <a:ext cx="2016000" cy="100800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Physical interactions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60B39C-ECA1-EBA8-633F-5941FC96FF14}"/>
                </a:ext>
              </a:extLst>
            </p:cNvPr>
            <p:cNvGrpSpPr/>
            <p:nvPr/>
          </p:nvGrpSpPr>
          <p:grpSpPr>
            <a:xfrm>
              <a:off x="4351163" y="984138"/>
              <a:ext cx="2373340" cy="1008000"/>
              <a:chOff x="4351163" y="1111138"/>
              <a:chExt cx="2373340" cy="100800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8D855C7-C6B3-7B9C-0BBF-FB5B31A17C09}"/>
                  </a:ext>
                </a:extLst>
              </p:cNvPr>
              <p:cNvSpPr/>
              <p:nvPr/>
            </p:nvSpPr>
            <p:spPr>
              <a:xfrm>
                <a:off x="4708503" y="1111138"/>
                <a:ext cx="2016000" cy="1008000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Chemical interactions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F53505B-1341-D409-0B0E-249D5D1BF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1163" y="1646959"/>
                <a:ext cx="335661" cy="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B8EB977-5D29-4C7D-D3D5-EF76E480FA21}"/>
                </a:ext>
              </a:extLst>
            </p:cNvPr>
            <p:cNvGrpSpPr/>
            <p:nvPr/>
          </p:nvGrpSpPr>
          <p:grpSpPr>
            <a:xfrm>
              <a:off x="2518121" y="1984154"/>
              <a:ext cx="3762586" cy="1339821"/>
              <a:chOff x="2518121" y="2136554"/>
              <a:chExt cx="3762586" cy="1339821"/>
            </a:xfrm>
          </p:grpSpPr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73929F35-42E3-20B4-4DF0-C4820B678B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8121" y="2165288"/>
                <a:ext cx="1732209" cy="799100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BE4774F-14CB-BCB9-0F14-FD7CE3A58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3850" y="2136554"/>
                <a:ext cx="0" cy="333333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188312C-27DD-AEC1-CFF9-6ABD5ECA67F8}"/>
                  </a:ext>
                </a:extLst>
              </p:cNvPr>
              <p:cNvSpPr/>
              <p:nvPr/>
            </p:nvSpPr>
            <p:spPr>
              <a:xfrm>
                <a:off x="4264707" y="2468375"/>
                <a:ext cx="2016000" cy="1008000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Biological geometries</a:t>
                </a:r>
                <a:endParaRPr lang="en-GB" sz="2400" baseline="30000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35E9972-BB51-3FAC-3A46-2E6D8F44CEE7}"/>
                </a:ext>
              </a:extLst>
            </p:cNvPr>
            <p:cNvGrpSpPr/>
            <p:nvPr/>
          </p:nvGrpSpPr>
          <p:grpSpPr>
            <a:xfrm>
              <a:off x="6292636" y="2358676"/>
              <a:ext cx="2455024" cy="1008000"/>
              <a:chOff x="6292636" y="2485676"/>
              <a:chExt cx="2455024" cy="1008000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5D59F3DC-529C-E627-1A4B-FD35BD85A44A}"/>
                  </a:ext>
                </a:extLst>
              </p:cNvPr>
              <p:cNvSpPr/>
              <p:nvPr/>
            </p:nvSpPr>
            <p:spPr>
              <a:xfrm>
                <a:off x="6731660" y="2485676"/>
                <a:ext cx="2016000" cy="1008000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DSB damage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F2052A7E-7933-CE8E-F286-D262041704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2636" y="2975670"/>
                <a:ext cx="432000" cy="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C91B83C-FC92-CF56-C23F-2C5A0D9E4B87}"/>
                </a:ext>
              </a:extLst>
            </p:cNvPr>
            <p:cNvGrpSpPr/>
            <p:nvPr/>
          </p:nvGrpSpPr>
          <p:grpSpPr>
            <a:xfrm>
              <a:off x="6759438" y="4904665"/>
              <a:ext cx="2016000" cy="1480775"/>
              <a:chOff x="6759438" y="4953683"/>
              <a:chExt cx="2016000" cy="148077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CDB99BF-30BC-7AAD-3915-CB3886A695C7}"/>
                  </a:ext>
                </a:extLst>
              </p:cNvPr>
              <p:cNvSpPr/>
              <p:nvPr/>
            </p:nvSpPr>
            <p:spPr>
              <a:xfrm>
                <a:off x="6759438" y="5426458"/>
                <a:ext cx="2016000" cy="1008000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Cell response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45557F4-BBB5-B317-A141-5D3556D6A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3324" y="4953683"/>
                <a:ext cx="0" cy="46800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B3A364-45B6-3EAC-6BFB-5131FCF007ED}"/>
                </a:ext>
              </a:extLst>
            </p:cNvPr>
            <p:cNvGrpSpPr/>
            <p:nvPr/>
          </p:nvGrpSpPr>
          <p:grpSpPr>
            <a:xfrm>
              <a:off x="6739462" y="3363137"/>
              <a:ext cx="2016000" cy="1524751"/>
              <a:chOff x="6732374" y="3532665"/>
              <a:chExt cx="2016000" cy="152475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E843F408-BEBD-7477-A0E1-4A96C772D7AC}"/>
                  </a:ext>
                </a:extLst>
              </p:cNvPr>
              <p:cNvSpPr/>
              <p:nvPr/>
            </p:nvSpPr>
            <p:spPr>
              <a:xfrm>
                <a:off x="6732374" y="4049416"/>
                <a:ext cx="2016000" cy="1008000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/>
                  <a:t>DSB repair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56017F2-8E27-E363-0E2C-12F5DC65DD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2646" y="3532665"/>
                <a:ext cx="0" cy="50400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E8EA42-5912-C50F-3154-302FD439E52A}"/>
              </a:ext>
            </a:extLst>
          </p:cNvPr>
          <p:cNvSpPr txBox="1"/>
          <p:nvPr/>
        </p:nvSpPr>
        <p:spPr>
          <a:xfrm>
            <a:off x="88900" y="3853134"/>
            <a:ext cx="54087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D9222A"/>
                </a:solidFill>
              </a:rPr>
              <a:t>Questions:</a:t>
            </a:r>
          </a:p>
          <a:p>
            <a:r>
              <a:rPr lang="en-GB" sz="2200" dirty="0"/>
              <a:t>How do different model assumptions impact the predicted damage?</a:t>
            </a:r>
          </a:p>
          <a:p>
            <a:endParaRPr lang="en-GB" sz="2200" dirty="0"/>
          </a:p>
          <a:p>
            <a:r>
              <a:rPr lang="en-GB" sz="2200" dirty="0"/>
              <a:t>What is the damage model detail needed to accurately predict DNA damage in line with the experimental data?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3E0DD6-CB1D-4764-0A0F-F9CD89DB96EE}"/>
              </a:ext>
            </a:extLst>
          </p:cNvPr>
          <p:cNvSpPr txBox="1"/>
          <p:nvPr/>
        </p:nvSpPr>
        <p:spPr>
          <a:xfrm>
            <a:off x="9270992" y="1850359"/>
            <a:ext cx="29210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" dirty="0"/>
          </a:p>
          <a:p>
            <a:r>
              <a:rPr lang="en-GB" sz="2200" dirty="0"/>
              <a:t>- Various damage model detail</a:t>
            </a:r>
          </a:p>
        </p:txBody>
      </p:sp>
    </p:spTree>
    <p:extLst>
      <p:ext uri="{BB962C8B-B14F-4D97-AF65-F5344CB8AC3E}">
        <p14:creationId xmlns:p14="http://schemas.microsoft.com/office/powerpoint/2010/main" val="36189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484863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GB" sz="3000" b="1" dirty="0">
                <a:solidFill>
                  <a:srgbClr val="D9222A"/>
                </a:solidFill>
              </a:rPr>
              <a:t>Damage models assumptions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75602E-8429-FE9B-4F80-6002191B8E2F}"/>
              </a:ext>
            </a:extLst>
          </p:cNvPr>
          <p:cNvGrpSpPr/>
          <p:nvPr/>
        </p:nvGrpSpPr>
        <p:grpSpPr>
          <a:xfrm>
            <a:off x="7589181" y="4457244"/>
            <a:ext cx="2420714" cy="1657128"/>
            <a:chOff x="2478306" y="1254867"/>
            <a:chExt cx="2594343" cy="19516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C1500D-FCB8-2DF0-39FF-6A4B9155FCB4}"/>
                </a:ext>
              </a:extLst>
            </p:cNvPr>
            <p:cNvGrpSpPr/>
            <p:nvPr/>
          </p:nvGrpSpPr>
          <p:grpSpPr>
            <a:xfrm>
              <a:off x="2478306" y="1254867"/>
              <a:ext cx="1082862" cy="1951688"/>
              <a:chOff x="9546417" y="316326"/>
              <a:chExt cx="1082862" cy="195168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184F106-1EEE-0B46-6469-F73D7605978C}"/>
                  </a:ext>
                </a:extLst>
              </p:cNvPr>
              <p:cNvGrpSpPr/>
              <p:nvPr/>
            </p:nvGrpSpPr>
            <p:grpSpPr>
              <a:xfrm>
                <a:off x="9546417" y="432777"/>
                <a:ext cx="710340" cy="1575217"/>
                <a:chOff x="7553911" y="3192102"/>
                <a:chExt cx="710340" cy="1575217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6D47CEF-EE06-5B90-68AE-BBCE963E7725}"/>
                    </a:ext>
                  </a:extLst>
                </p:cNvPr>
                <p:cNvSpPr txBox="1"/>
                <p:nvPr/>
              </p:nvSpPr>
              <p:spPr>
                <a:xfrm>
                  <a:off x="7553911" y="3192102"/>
                  <a:ext cx="693011" cy="47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SB</a:t>
                  </a:r>
                  <a:r>
                    <a:rPr lang="en-GB" sz="2000" baseline="-25000" dirty="0"/>
                    <a:t>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295D305-EEB7-BB1B-6529-C721E00AAF6E}"/>
                    </a:ext>
                  </a:extLst>
                </p:cNvPr>
                <p:cNvSpPr txBox="1"/>
                <p:nvPr/>
              </p:nvSpPr>
              <p:spPr>
                <a:xfrm>
                  <a:off x="7571240" y="4296088"/>
                  <a:ext cx="693011" cy="47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SB</a:t>
                  </a:r>
                  <a:r>
                    <a:rPr lang="en-GB" sz="2000" baseline="-25000" dirty="0"/>
                    <a:t>2</a:t>
                  </a:r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BFB25A-9FE2-6416-AB88-BA36660A9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32563" y="316326"/>
                <a:ext cx="496716" cy="1951688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803998-E95D-149C-EA55-CA1A9C927328}"/>
                </a:ext>
              </a:extLst>
            </p:cNvPr>
            <p:cNvGrpSpPr/>
            <p:nvPr/>
          </p:nvGrpSpPr>
          <p:grpSpPr>
            <a:xfrm>
              <a:off x="3728736" y="1694685"/>
              <a:ext cx="1343913" cy="936000"/>
              <a:chOff x="10365487" y="1230979"/>
              <a:chExt cx="1343913" cy="9360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8CCFF-A5F6-4E8D-FB80-741131BCD12A}"/>
                  </a:ext>
                </a:extLst>
              </p:cNvPr>
              <p:cNvSpPr txBox="1"/>
              <p:nvPr/>
            </p:nvSpPr>
            <p:spPr>
              <a:xfrm>
                <a:off x="10563884" y="1286314"/>
                <a:ext cx="11455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DSBs</a:t>
                </a:r>
              </a:p>
              <a:p>
                <a:r>
                  <a:rPr lang="en-GB" sz="2000" dirty="0"/>
                  <a:t>&gt; 10 bp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10F8FAA-D67D-2E2F-35EC-660DECE1E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5487" y="1230979"/>
                <a:ext cx="0" cy="93600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C32E92E-61EB-7273-EC5A-95E295533614}"/>
              </a:ext>
            </a:extLst>
          </p:cNvPr>
          <p:cNvSpPr txBox="1"/>
          <p:nvPr/>
        </p:nvSpPr>
        <p:spPr>
          <a:xfrm>
            <a:off x="246795" y="729325"/>
            <a:ext cx="49742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Different model assumptions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Inclusion of chemical interactions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Realistic nucleus geometries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Initial strand break damage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Track structure detail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D4C200-1122-1B36-601E-4BF80E67E29C}"/>
              </a:ext>
            </a:extLst>
          </p:cNvPr>
          <p:cNvGrpSpPr/>
          <p:nvPr/>
        </p:nvGrpSpPr>
        <p:grpSpPr>
          <a:xfrm>
            <a:off x="596319" y="3000496"/>
            <a:ext cx="2796145" cy="3382029"/>
            <a:chOff x="6375375" y="-181147"/>
            <a:chExt cx="2796145" cy="338202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4F0605-2089-E63D-0083-2A3E115C0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3" t="23033" r="2936" b="27047"/>
            <a:stretch/>
          </p:blipFill>
          <p:spPr bwMode="auto">
            <a:xfrm rot="20399863">
              <a:off x="6839524" y="-181147"/>
              <a:ext cx="1867849" cy="81350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7FA1B10-D0FD-DBB0-3127-8165009A6BF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80" t="15029" r="16151" b="74037"/>
            <a:stretch/>
          </p:blipFill>
          <p:spPr bwMode="auto">
            <a:xfrm rot="20569425">
              <a:off x="6605925" y="1822142"/>
              <a:ext cx="1851809" cy="3714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E90FC4-3F05-5840-3FAB-8C99AA74CBCB}"/>
                </a:ext>
              </a:extLst>
            </p:cNvPr>
            <p:cNvSpPr txBox="1"/>
            <p:nvPr/>
          </p:nvSpPr>
          <p:spPr>
            <a:xfrm>
              <a:off x="6376499" y="719629"/>
              <a:ext cx="25863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Physical interactions – direct damage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A8482C-FA00-21DE-CB91-A549B2036331}"/>
                </a:ext>
              </a:extLst>
            </p:cNvPr>
            <p:cNvSpPr txBox="1"/>
            <p:nvPr/>
          </p:nvSpPr>
          <p:spPr>
            <a:xfrm>
              <a:off x="6375375" y="2431441"/>
              <a:ext cx="27961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Chemical interactions </a:t>
              </a:r>
            </a:p>
            <a:p>
              <a:r>
                <a:rPr lang="en-GB" sz="2200" dirty="0"/>
                <a:t>- indirect damage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29D3BE-42A3-2968-9F5C-424DC1B0D51D}"/>
              </a:ext>
            </a:extLst>
          </p:cNvPr>
          <p:cNvGrpSpPr/>
          <p:nvPr/>
        </p:nvGrpSpPr>
        <p:grpSpPr>
          <a:xfrm>
            <a:off x="6997319" y="111739"/>
            <a:ext cx="3059753" cy="3681621"/>
            <a:chOff x="1445377" y="1354811"/>
            <a:chExt cx="3059753" cy="36816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5DD122-2BCC-066F-6A69-507846E15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5377" y="1846965"/>
              <a:ext cx="1695081" cy="157457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B2B6D9E-2D65-2752-6FFF-08722A1F0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46" t="29578" r="75986" b="37414"/>
            <a:stretch/>
          </p:blipFill>
          <p:spPr>
            <a:xfrm>
              <a:off x="3159804" y="1354811"/>
              <a:ext cx="1345326" cy="127657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02B7C47-6702-46B7-34F0-E095E85E2501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7" t="24664" r="19505" b="18351"/>
            <a:stretch/>
          </p:blipFill>
          <p:spPr bwMode="auto">
            <a:xfrm>
              <a:off x="1827879" y="3951309"/>
              <a:ext cx="1046381" cy="10851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A600B0-62C1-D769-F83A-EEBDD9936BBC}"/>
                </a:ext>
              </a:extLst>
            </p:cNvPr>
            <p:cNvSpPr txBox="1"/>
            <p:nvPr/>
          </p:nvSpPr>
          <p:spPr>
            <a:xfrm>
              <a:off x="3083659" y="2881239"/>
              <a:ext cx="12986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Realistic nucleus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62AA15-3E95-C7A9-66FF-1BDE6C0780AA}"/>
                </a:ext>
              </a:extLst>
            </p:cNvPr>
            <p:cNvSpPr txBox="1"/>
            <p:nvPr/>
          </p:nvSpPr>
          <p:spPr>
            <a:xfrm>
              <a:off x="3140458" y="4138930"/>
              <a:ext cx="12155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Simple nucleus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79F045-79A0-EBD6-302A-CB14634F10C9}"/>
              </a:ext>
            </a:extLst>
          </p:cNvPr>
          <p:cNvSpPr txBox="1"/>
          <p:nvPr/>
        </p:nvSpPr>
        <p:spPr>
          <a:xfrm>
            <a:off x="578097" y="2676629"/>
            <a:ext cx="2586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All interactions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9BAEE8-05DC-F69B-2F76-F3D09AB8887C}"/>
              </a:ext>
            </a:extLst>
          </p:cNvPr>
          <p:cNvGrpSpPr/>
          <p:nvPr/>
        </p:nvGrpSpPr>
        <p:grpSpPr>
          <a:xfrm>
            <a:off x="3183745" y="2652655"/>
            <a:ext cx="2380037" cy="1131980"/>
            <a:chOff x="9926931" y="100230"/>
            <a:chExt cx="2380037" cy="113198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445E08-E83B-E7F4-4B1E-2FB858D26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6028" y="888207"/>
              <a:ext cx="1641841" cy="344003"/>
            </a:xfrm>
            <a:prstGeom prst="line">
              <a:avLst/>
            </a:prstGeom>
            <a:ln w="28575">
              <a:solidFill>
                <a:srgbClr val="005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CEBBC6-9B60-5F02-44F1-C093AB42EF5E}"/>
                </a:ext>
              </a:extLst>
            </p:cNvPr>
            <p:cNvSpPr txBox="1"/>
            <p:nvPr/>
          </p:nvSpPr>
          <p:spPr>
            <a:xfrm>
              <a:off x="9926931" y="100230"/>
              <a:ext cx="2380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Radially symmetric energy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0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656846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GB" sz="3000" b="1" dirty="0">
                <a:solidFill>
                  <a:srgbClr val="D9222A"/>
                </a:solidFill>
              </a:rPr>
              <a:t>Damage models of different complexity 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3CD1774-B10C-8B27-0F4C-A0F4FB31FC53}"/>
              </a:ext>
            </a:extLst>
          </p:cNvPr>
          <p:cNvGrpSpPr/>
          <p:nvPr/>
        </p:nvGrpSpPr>
        <p:grpSpPr>
          <a:xfrm>
            <a:off x="3584619" y="5301547"/>
            <a:ext cx="7973808" cy="529681"/>
            <a:chOff x="3530213" y="3359878"/>
            <a:chExt cx="7973808" cy="529681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AB72E3B-DA33-4EB7-5C54-5D1A005058B6}"/>
                </a:ext>
              </a:extLst>
            </p:cNvPr>
            <p:cNvCxnSpPr>
              <a:cxnSpLocks/>
            </p:cNvCxnSpPr>
            <p:nvPr/>
          </p:nvCxnSpPr>
          <p:spPr>
            <a:xfrm>
              <a:off x="3530213" y="3359878"/>
              <a:ext cx="7973808" cy="0"/>
            </a:xfrm>
            <a:prstGeom prst="straightConnector1">
              <a:avLst/>
            </a:prstGeom>
            <a:ln w="47625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itle 1">
              <a:extLst>
                <a:ext uri="{FF2B5EF4-FFF2-40B4-BE49-F238E27FC236}">
                  <a16:creationId xmlns:a16="http://schemas.microsoft.com/office/drawing/2014/main" id="{1F54F6B8-AFB0-BD40-2FD2-020157B4250B}"/>
                </a:ext>
              </a:extLst>
            </p:cNvPr>
            <p:cNvSpPr txBox="1">
              <a:spLocks/>
            </p:cNvSpPr>
            <p:nvPr/>
          </p:nvSpPr>
          <p:spPr>
            <a:xfrm>
              <a:off x="4378905" y="3403698"/>
              <a:ext cx="5472000" cy="4858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i="0" u="none" strike="noStrike" kern="1200" cap="none" spc="-5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Reducing model detail</a:t>
              </a:r>
              <a:r>
                <a:rPr lang="en-GB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and </a:t>
              </a:r>
              <a:r>
                <a:rPr kumimoji="0" lang="en-GB" sz="2200" i="0" u="none" strike="noStrike" kern="1200" cap="none" spc="-5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computational time 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82BD56E-BB5E-D628-CEBF-D39053515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710"/>
          <a:stretch/>
        </p:blipFill>
        <p:spPr>
          <a:xfrm>
            <a:off x="86690" y="661580"/>
            <a:ext cx="2560818" cy="24264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AD7230-3F37-71D1-4273-98E132FAD418}"/>
              </a:ext>
            </a:extLst>
          </p:cNvPr>
          <p:cNvGrpSpPr/>
          <p:nvPr/>
        </p:nvGrpSpPr>
        <p:grpSpPr>
          <a:xfrm>
            <a:off x="2350851" y="661580"/>
            <a:ext cx="2441241" cy="4015884"/>
            <a:chOff x="2350851" y="661580"/>
            <a:chExt cx="2441241" cy="401588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49ABC5-D46D-8451-FF91-07BCF764EED8}"/>
                </a:ext>
              </a:extLst>
            </p:cNvPr>
            <p:cNvSpPr/>
            <p:nvPr/>
          </p:nvSpPr>
          <p:spPr>
            <a:xfrm>
              <a:off x="2350851" y="3052108"/>
              <a:ext cx="2441241" cy="732017"/>
            </a:xfrm>
            <a:prstGeom prst="round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Chemistry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69521EB-709F-8720-4297-86C5D9527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191" r="63055"/>
            <a:stretch/>
          </p:blipFill>
          <p:spPr>
            <a:xfrm>
              <a:off x="2647733" y="661580"/>
              <a:ext cx="1894876" cy="242641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9930855-7FDF-E877-E319-35A15AB46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3630"/>
            <a:stretch/>
          </p:blipFill>
          <p:spPr>
            <a:xfrm>
              <a:off x="2543994" y="3536102"/>
              <a:ext cx="1861579" cy="114136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6952AF8-1B2F-4786-9965-0C0562DA4435}"/>
              </a:ext>
            </a:extLst>
          </p:cNvPr>
          <p:cNvGrpSpPr/>
          <p:nvPr/>
        </p:nvGrpSpPr>
        <p:grpSpPr>
          <a:xfrm>
            <a:off x="4433311" y="661580"/>
            <a:ext cx="2441241" cy="4076903"/>
            <a:chOff x="4433311" y="661580"/>
            <a:chExt cx="2441241" cy="40769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7DDC065-4DD3-CEED-EC00-C07D3267BED6}"/>
                </a:ext>
              </a:extLst>
            </p:cNvPr>
            <p:cNvSpPr/>
            <p:nvPr/>
          </p:nvSpPr>
          <p:spPr>
            <a:xfrm>
              <a:off x="4433311" y="3100847"/>
              <a:ext cx="2441241" cy="656305"/>
            </a:xfrm>
            <a:prstGeom prst="round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Physics-only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94F583-8462-2083-BFA3-3050A82E3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27" r="45227"/>
            <a:stretch/>
          </p:blipFill>
          <p:spPr>
            <a:xfrm>
              <a:off x="4536900" y="661580"/>
              <a:ext cx="2122575" cy="242641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67EF6AB-BA60-D426-CDC8-E19C17459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356" r="19668"/>
            <a:stretch/>
          </p:blipFill>
          <p:spPr>
            <a:xfrm>
              <a:off x="4806103" y="3629274"/>
              <a:ext cx="1665722" cy="110920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B13C02A-CB3A-F951-F034-3398E7F4FEAB}"/>
              </a:ext>
            </a:extLst>
          </p:cNvPr>
          <p:cNvGrpSpPr/>
          <p:nvPr/>
        </p:nvGrpSpPr>
        <p:grpSpPr>
          <a:xfrm>
            <a:off x="6654380" y="659364"/>
            <a:ext cx="2067050" cy="4027532"/>
            <a:chOff x="6654380" y="659364"/>
            <a:chExt cx="2067050" cy="402753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BA23BF2-4611-F46D-5BE8-D097E8E5C9A6}"/>
                </a:ext>
              </a:extLst>
            </p:cNvPr>
            <p:cNvSpPr/>
            <p:nvPr/>
          </p:nvSpPr>
          <p:spPr>
            <a:xfrm>
              <a:off x="6751880" y="3052018"/>
              <a:ext cx="1765721" cy="732017"/>
            </a:xfrm>
            <a:prstGeom prst="round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Simple DNA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CAB3EFA-7B30-00B5-CB0B-531B00755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644" r="28171"/>
            <a:stretch/>
          </p:blipFill>
          <p:spPr>
            <a:xfrm>
              <a:off x="6654380" y="659364"/>
              <a:ext cx="2067050" cy="242641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BD71E7-0C07-F2D2-ECE2-75038BEB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2002" y="3596187"/>
              <a:ext cx="1165476" cy="109070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42AD6D-468D-755B-14C3-38D6C8DAD7B5}"/>
              </a:ext>
            </a:extLst>
          </p:cNvPr>
          <p:cNvGrpSpPr/>
          <p:nvPr/>
        </p:nvGrpSpPr>
        <p:grpSpPr>
          <a:xfrm>
            <a:off x="10518216" y="656290"/>
            <a:ext cx="1724627" cy="4159397"/>
            <a:chOff x="10518216" y="656290"/>
            <a:chExt cx="1724627" cy="415939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5B3D933-C51E-6A76-C9E0-8C96E4E5E9AE}"/>
                </a:ext>
              </a:extLst>
            </p:cNvPr>
            <p:cNvSpPr/>
            <p:nvPr/>
          </p:nvSpPr>
          <p:spPr>
            <a:xfrm>
              <a:off x="10566930" y="3101922"/>
              <a:ext cx="1675913" cy="581848"/>
            </a:xfrm>
            <a:prstGeom prst="round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Medras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3F86796-9C2E-C9B3-0DD2-16E6F6510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865"/>
            <a:stretch/>
          </p:blipFill>
          <p:spPr>
            <a:xfrm>
              <a:off x="10518216" y="656290"/>
              <a:ext cx="1580006" cy="242641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6E151E9-C62F-BB57-8A77-89452A9B0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260"/>
            <a:stretch/>
          </p:blipFill>
          <p:spPr>
            <a:xfrm>
              <a:off x="10927701" y="3639225"/>
              <a:ext cx="1233051" cy="117646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25FFFE-4D9C-A8A4-4B0F-A9F40B3A8E30}"/>
              </a:ext>
            </a:extLst>
          </p:cNvPr>
          <p:cNvGrpSpPr/>
          <p:nvPr/>
        </p:nvGrpSpPr>
        <p:grpSpPr>
          <a:xfrm>
            <a:off x="8416056" y="656709"/>
            <a:ext cx="2214420" cy="4037954"/>
            <a:chOff x="8416056" y="656709"/>
            <a:chExt cx="2214420" cy="403795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3A715E3-0623-9C5B-73DD-9A51EA950479}"/>
                </a:ext>
              </a:extLst>
            </p:cNvPr>
            <p:cNvSpPr/>
            <p:nvPr/>
          </p:nvSpPr>
          <p:spPr>
            <a:xfrm>
              <a:off x="8416056" y="3044930"/>
              <a:ext cx="2214420" cy="732017"/>
            </a:xfrm>
            <a:prstGeom prst="round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prstClr val="black"/>
                  </a:solidFill>
                  <a:latin typeface="Calibri" panose="020F0502020204030204"/>
                </a:rPr>
                <a:t>Initial DSB 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10CFC7A-7471-9E43-BFB9-5A21F7CEF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710" r="13231"/>
            <a:stretch/>
          </p:blipFill>
          <p:spPr>
            <a:xfrm>
              <a:off x="8713157" y="656709"/>
              <a:ext cx="1811345" cy="242641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5BAD7FC-0A2D-9A9E-FB53-A76E20539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6695" y="3603954"/>
              <a:ext cx="1151789" cy="10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86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76860" y="172735"/>
            <a:ext cx="470558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000" b="1" dirty="0">
                <a:solidFill>
                  <a:srgbClr val="D9222A"/>
                </a:solidFill>
              </a:rPr>
              <a:t>Damage model </a:t>
            </a:r>
            <a:r>
              <a:rPr lang="en-US" sz="3000" b="1" dirty="0" err="1">
                <a:solidFill>
                  <a:srgbClr val="D9222A"/>
                </a:solidFill>
              </a:rPr>
              <a:t>optimisation</a:t>
            </a:r>
            <a:endParaRPr lang="en-US" sz="3000" b="1" dirty="0">
              <a:solidFill>
                <a:srgbClr val="D9222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4FC69-5774-308C-0307-3EDE9311F3A9}"/>
              </a:ext>
            </a:extLst>
          </p:cNvPr>
          <p:cNvSpPr txBox="1"/>
          <p:nvPr/>
        </p:nvSpPr>
        <p:spPr>
          <a:xfrm>
            <a:off x="6491135" y="126642"/>
            <a:ext cx="5700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Methods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 Gy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nucleus irradiation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Proton LET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0.6 – 60 keV/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Fit DSB yield of simpler models to most realistic chemistry model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EBFCE-3E2A-3F09-6351-034EC572109F}"/>
              </a:ext>
            </a:extLst>
          </p:cNvPr>
          <p:cNvSpPr txBox="1"/>
          <p:nvPr/>
        </p:nvSpPr>
        <p:spPr>
          <a:xfrm>
            <a:off x="6491135" y="2450871"/>
            <a:ext cx="5350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sz="2200" b="1" dirty="0">
                <a:solidFill>
                  <a:prstClr val="black"/>
                </a:solidFill>
              </a:rPr>
              <a:t>Damage models agree for proton DSB yield</a:t>
            </a:r>
            <a:endParaRPr lang="en-GB" sz="2200" dirty="0">
              <a:solidFill>
                <a:prstClr val="black"/>
              </a:solidFill>
            </a:endParaRPr>
          </a:p>
          <a:p>
            <a:pPr lvl="0">
              <a:buClr>
                <a:schemeClr val="tx1"/>
              </a:buClr>
              <a:defRPr/>
            </a:pPr>
            <a:r>
              <a:rPr lang="en-GB" sz="2200" dirty="0">
                <a:solidFill>
                  <a:prstClr val="black"/>
                </a:solidFill>
              </a:rPr>
              <a:t>Removing model detail required updated damage definitions and parameters</a:t>
            </a:r>
          </a:p>
          <a:p>
            <a:pPr lvl="0">
              <a:buClr>
                <a:schemeClr val="tx1"/>
              </a:buClr>
              <a:defRPr/>
            </a:pPr>
            <a:endParaRPr lang="en-GB" sz="2200" b="1" dirty="0">
              <a:solidFill>
                <a:prstClr val="black"/>
              </a:solidFill>
            </a:endParaRPr>
          </a:p>
          <a:p>
            <a:pPr lvl="0">
              <a:buClr>
                <a:schemeClr val="tx1"/>
              </a:buClr>
              <a:defRPr/>
            </a:pPr>
            <a:r>
              <a:rPr lang="en-GB" sz="2200" b="1" dirty="0">
                <a:solidFill>
                  <a:prstClr val="black"/>
                </a:solidFill>
              </a:rPr>
              <a:t>Investigate possible changes in:</a:t>
            </a:r>
          </a:p>
          <a:p>
            <a:pPr lvl="0">
              <a:buClr>
                <a:schemeClr val="tx1"/>
              </a:buClr>
              <a:defRPr/>
            </a:pPr>
            <a:r>
              <a:rPr lang="en-GB" sz="2200" dirty="0">
                <a:solidFill>
                  <a:prstClr val="black"/>
                </a:solidFill>
              </a:rPr>
              <a:t>DSB distribution and complexity</a:t>
            </a:r>
          </a:p>
          <a:p>
            <a:pPr lvl="0">
              <a:buClr>
                <a:schemeClr val="tx1"/>
              </a:buClr>
              <a:defRPr/>
            </a:pPr>
            <a:r>
              <a:rPr lang="en-GB" sz="2200" dirty="0">
                <a:solidFill>
                  <a:prstClr val="black"/>
                </a:solidFill>
              </a:rPr>
              <a:t>DSB repair &amp; chromosome aberrations</a:t>
            </a:r>
          </a:p>
          <a:p>
            <a:pPr lvl="0">
              <a:buClr>
                <a:schemeClr val="tx1"/>
              </a:buClr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A5870A-BE57-8414-1C99-074822D49441}"/>
              </a:ext>
            </a:extLst>
          </p:cNvPr>
          <p:cNvGrpSpPr/>
          <p:nvPr/>
        </p:nvGrpSpPr>
        <p:grpSpPr>
          <a:xfrm>
            <a:off x="92470" y="1282986"/>
            <a:ext cx="5657685" cy="4049683"/>
            <a:chOff x="287676" y="1087780"/>
            <a:chExt cx="5657685" cy="4049683"/>
          </a:xfrm>
        </p:grpSpPr>
        <p:pic>
          <p:nvPicPr>
            <p:cNvPr id="8" name="Picture 7" descr="A graph of different colored objects&#10;&#10;Description automatically generated">
              <a:extLst>
                <a:ext uri="{FF2B5EF4-FFF2-40B4-BE49-F238E27FC236}">
                  <a16:creationId xmlns:a16="http://schemas.microsoft.com/office/drawing/2014/main" id="{86DA4E54-1A57-759A-7C7B-7F9EAA005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61" y="1087780"/>
              <a:ext cx="5400000" cy="40496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E99A55-146D-F641-6E90-7E18E08CD2CB}"/>
                </a:ext>
              </a:extLst>
            </p:cNvPr>
            <p:cNvSpPr txBox="1"/>
            <p:nvPr/>
          </p:nvSpPr>
          <p:spPr>
            <a:xfrm>
              <a:off x="287676" y="1494180"/>
              <a:ext cx="5445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421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Office PowerPoint</Application>
  <PresentationFormat>Widescreen</PresentationFormat>
  <Paragraphs>226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Thompson</dc:creator>
  <cp:lastModifiedBy>Shannon Thompson</cp:lastModifiedBy>
  <cp:revision>97</cp:revision>
  <cp:lastPrinted>2023-11-07T20:33:47Z</cp:lastPrinted>
  <dcterms:created xsi:type="dcterms:W3CDTF">2023-03-06T14:40:05Z</dcterms:created>
  <dcterms:modified xsi:type="dcterms:W3CDTF">2023-11-08T12:12:43Z</dcterms:modified>
</cp:coreProperties>
</file>